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32" r:id="rId1"/>
  </p:sldMasterIdLst>
  <p:notesMasterIdLst>
    <p:notesMasterId r:id="rId19"/>
  </p:notesMasterIdLst>
  <p:sldIdLst>
    <p:sldId id="256" r:id="rId2"/>
    <p:sldId id="257" r:id="rId3"/>
    <p:sldId id="293" r:id="rId4"/>
    <p:sldId id="292" r:id="rId5"/>
    <p:sldId id="275" r:id="rId6"/>
    <p:sldId id="294" r:id="rId7"/>
    <p:sldId id="283" r:id="rId8"/>
    <p:sldId id="295" r:id="rId9"/>
    <p:sldId id="296" r:id="rId10"/>
    <p:sldId id="297" r:id="rId11"/>
    <p:sldId id="298" r:id="rId12"/>
    <p:sldId id="300" r:id="rId13"/>
    <p:sldId id="301" r:id="rId14"/>
    <p:sldId id="303" r:id="rId15"/>
    <p:sldId id="302" r:id="rId16"/>
    <p:sldId id="280" r:id="rId17"/>
    <p:sldId id="265" r:id="rId18"/>
  </p:sldIdLst>
  <p:sldSz cx="9144000" cy="6858000" type="screen4x3"/>
  <p:notesSz cx="6858000" cy="9947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5620"/>
    <p:restoredTop sz="94660"/>
  </p:normalViewPr>
  <p:slideViewPr>
    <p:cSldViewPr>
      <p:cViewPr>
        <p:scale>
          <a:sx n="100" d="100"/>
          <a:sy n="100" d="100"/>
        </p:scale>
        <p:origin x="-282" y="63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36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97364"/>
          </a:xfrm>
          <a:prstGeom prst="rect">
            <a:avLst/>
          </a:prstGeom>
        </p:spPr>
        <p:txBody>
          <a:bodyPr vert="horz" lIns="91440" tIns="45720" rIns="91440" bIns="45720" rtlCol="0"/>
          <a:lstStyle>
            <a:lvl1pPr algn="r">
              <a:defRPr sz="1200"/>
            </a:lvl1pPr>
          </a:lstStyle>
          <a:p>
            <a:fld id="{26417F1B-485A-4DE2-AF26-3095EDB5FC99}" type="datetimeFigureOut">
              <a:rPr lang="en-US" smtClean="0"/>
              <a:pPr/>
              <a:t>4/26/2019</a:t>
            </a:fld>
            <a:endParaRPr lang="en-US"/>
          </a:p>
        </p:txBody>
      </p:sp>
      <p:sp>
        <p:nvSpPr>
          <p:cNvPr id="4" name="Slide Image Placeholder 3"/>
          <p:cNvSpPr>
            <a:spLocks noGrp="1" noRot="1" noChangeAspect="1"/>
          </p:cNvSpPr>
          <p:nvPr>
            <p:ph type="sldImg" idx="2"/>
          </p:nvPr>
        </p:nvSpPr>
        <p:spPr>
          <a:xfrm>
            <a:off x="942975" y="746125"/>
            <a:ext cx="4972050" cy="3730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724956"/>
            <a:ext cx="5486400" cy="447627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48185"/>
            <a:ext cx="2971800" cy="49736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9448185"/>
            <a:ext cx="2971800" cy="497364"/>
          </a:xfrm>
          <a:prstGeom prst="rect">
            <a:avLst/>
          </a:prstGeom>
        </p:spPr>
        <p:txBody>
          <a:bodyPr vert="horz" lIns="91440" tIns="45720" rIns="91440" bIns="45720" rtlCol="0" anchor="b"/>
          <a:lstStyle>
            <a:lvl1pPr algn="r">
              <a:defRPr sz="1200"/>
            </a:lvl1pPr>
          </a:lstStyle>
          <a:p>
            <a:fld id="{35D4F941-007A-483A-81DA-72F1797F48E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5D4F941-007A-483A-81DA-72F1797F48ED}"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5D4F941-007A-483A-81DA-72F1797F48ED}"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3C6537D3-95E5-46BE-A7EF-BAE33423E339}" type="datetimeFigureOut">
              <a:rPr lang="en-US" smtClean="0"/>
              <a:pPr/>
              <a:t>4/26/2019</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3254A281-B7D8-485F-939D-44ED33C9751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6537D3-95E5-46BE-A7EF-BAE33423E339}" type="datetimeFigureOut">
              <a:rPr lang="en-US" smtClean="0"/>
              <a:pPr/>
              <a:t>4/26/2019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54A281-B7D8-485F-939D-44ED33C9751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3C6537D3-95E5-46BE-A7EF-BAE33423E339}" type="datetimeFigureOut">
              <a:rPr lang="en-US" smtClean="0"/>
              <a:pPr/>
              <a:t>4/26/2019</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3254A281-B7D8-485F-939D-44ED33C9751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C6537D3-95E5-46BE-A7EF-BAE33423E339}" type="datetimeFigureOut">
              <a:rPr lang="en-US" smtClean="0"/>
              <a:pPr/>
              <a:t>4/26/2019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3254A281-B7D8-485F-939D-44ED33C97518}"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3C6537D3-95E5-46BE-A7EF-BAE33423E339}" type="datetimeFigureOut">
              <a:rPr lang="en-US" smtClean="0"/>
              <a:pPr/>
              <a:t>4/26/2019</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3254A281-B7D8-485F-939D-44ED33C97518}"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3C6537D3-95E5-46BE-A7EF-BAE33423E339}" type="datetimeFigureOut">
              <a:rPr lang="en-US" smtClean="0"/>
              <a:pPr/>
              <a:t>4/26/2019</a:t>
            </a:fld>
            <a:endParaRPr lang="en-US"/>
          </a:p>
        </p:txBody>
      </p:sp>
      <p:sp>
        <p:nvSpPr>
          <p:cNvPr id="10" name="Slide Number Placeholder 9"/>
          <p:cNvSpPr>
            <a:spLocks noGrp="1"/>
          </p:cNvSpPr>
          <p:nvPr>
            <p:ph type="sldNum" sz="quarter" idx="16"/>
          </p:nvPr>
        </p:nvSpPr>
        <p:spPr/>
        <p:txBody>
          <a:bodyPr rtlCol="0"/>
          <a:lstStyle/>
          <a:p>
            <a:fld id="{3254A281-B7D8-485F-939D-44ED33C97518}"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3C6537D3-95E5-46BE-A7EF-BAE33423E339}" type="datetimeFigureOut">
              <a:rPr lang="en-US" smtClean="0"/>
              <a:pPr/>
              <a:t>4/26/2019</a:t>
            </a:fld>
            <a:endParaRPr lang="en-US"/>
          </a:p>
        </p:txBody>
      </p:sp>
      <p:sp>
        <p:nvSpPr>
          <p:cNvPr id="12" name="Slide Number Placeholder 11"/>
          <p:cNvSpPr>
            <a:spLocks noGrp="1"/>
          </p:cNvSpPr>
          <p:nvPr>
            <p:ph type="sldNum" sz="quarter" idx="16"/>
          </p:nvPr>
        </p:nvSpPr>
        <p:spPr/>
        <p:txBody>
          <a:bodyPr rtlCol="0"/>
          <a:lstStyle/>
          <a:p>
            <a:fld id="{3254A281-B7D8-485F-939D-44ED33C97518}"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C6537D3-95E5-46BE-A7EF-BAE33423E339}" type="datetimeFigureOut">
              <a:rPr lang="en-US" smtClean="0"/>
              <a:pPr/>
              <a:t>4/26/2019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3254A281-B7D8-485F-939D-44ED33C9751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6537D3-95E5-46BE-A7EF-BAE33423E339}" type="datetimeFigureOut">
              <a:rPr lang="en-US" smtClean="0"/>
              <a:pPr/>
              <a:t>4/26/2019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3254A281-B7D8-485F-939D-44ED33C9751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C6537D3-95E5-46BE-A7EF-BAE33423E339}" type="datetimeFigureOut">
              <a:rPr lang="en-US" smtClean="0"/>
              <a:pPr/>
              <a:t>4/26/2019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3254A281-B7D8-485F-939D-44ED33C97518}"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3C6537D3-95E5-46BE-A7EF-BAE33423E339}" type="datetimeFigureOut">
              <a:rPr lang="en-US" smtClean="0"/>
              <a:pPr/>
              <a:t>4/26/2019</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3254A281-B7D8-485F-939D-44ED33C97518}"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3C6537D3-95E5-46BE-A7EF-BAE33423E339}" type="datetimeFigureOut">
              <a:rPr lang="en-US" smtClean="0"/>
              <a:pPr/>
              <a:t>4/26/2019</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3254A281-B7D8-485F-939D-44ED33C9751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438400"/>
            <a:ext cx="8458200" cy="609600"/>
          </a:xfrm>
        </p:spPr>
        <p:txBody>
          <a:bodyPr>
            <a:normAutofit fontScale="90000"/>
          </a:bodyPr>
          <a:lstStyle/>
          <a:p>
            <a:pPr lvl="0"/>
            <a:r>
              <a:rPr lang="sr-Latn-BA" sz="2400" dirty="0" smtClean="0"/>
              <a:t>SVETSKA ZDRAVSTVENA ORGANIZACIJA I SISTEMI ZDRAVSTVENOG OSIGURANJA U SVETU</a:t>
            </a:r>
            <a:endParaRPr lang="en-US" sz="2400" dirty="0"/>
          </a:p>
        </p:txBody>
      </p:sp>
      <p:sp>
        <p:nvSpPr>
          <p:cNvPr id="3" name="Subtitle 2"/>
          <p:cNvSpPr>
            <a:spLocks noGrp="1"/>
          </p:cNvSpPr>
          <p:nvPr>
            <p:ph type="subTitle" idx="1"/>
          </p:nvPr>
        </p:nvSpPr>
        <p:spPr>
          <a:xfrm>
            <a:off x="533400" y="3352800"/>
            <a:ext cx="8010378" cy="2362200"/>
          </a:xfrm>
        </p:spPr>
        <p:txBody>
          <a:bodyPr>
            <a:normAutofit fontScale="92500" lnSpcReduction="10000"/>
          </a:bodyPr>
          <a:lstStyle/>
          <a:p>
            <a:r>
              <a:rPr lang="en-US" b="1" dirty="0" smtClean="0"/>
              <a:t> </a:t>
            </a:r>
            <a:r>
              <a:rPr lang="sr-Latn-CS" sz="1600" dirty="0" smtClean="0"/>
              <a:t>NAZIV PREDMETA:  	EKONOMIJA U ZDRAVSTVU</a:t>
            </a:r>
            <a:r>
              <a:rPr lang="en-US" sz="1600" dirty="0" smtClean="0"/>
              <a:t/>
            </a:r>
            <a:br>
              <a:rPr lang="en-US" sz="1600" dirty="0" smtClean="0"/>
            </a:br>
            <a:r>
              <a:rPr lang="sr-Latn-RS" sz="1600" dirty="0" smtClean="0"/>
              <a:t> PREDAVANJA BR.14</a:t>
            </a:r>
            <a:r>
              <a:rPr lang="sr-Latn-CS" sz="1600" dirty="0" smtClean="0"/>
              <a:t> 	</a:t>
            </a:r>
            <a:br>
              <a:rPr lang="sr-Latn-CS" sz="1600" dirty="0" smtClean="0"/>
            </a:br>
            <a:r>
              <a:rPr lang="sr-Latn-CS" sz="1600" dirty="0" smtClean="0"/>
              <a:t> NASTAVNA JEDINICA: </a:t>
            </a:r>
            <a:r>
              <a:rPr lang="sr-Latn-BA" sz="1600" dirty="0" smtClean="0"/>
              <a:t>SVETSKA ZDRAVSTVENA ORGANIZACIJA I SISTEMI ZDRAVSTVENOG </a:t>
            </a:r>
          </a:p>
          <a:p>
            <a:r>
              <a:rPr lang="sr-Latn-BA" sz="1600" dirty="0" smtClean="0"/>
              <a:t>                                  OSIGURANJA U SVETU    </a:t>
            </a:r>
            <a:endParaRPr lang="sr-Latn-CS" sz="1600" dirty="0" smtClean="0"/>
          </a:p>
          <a:p>
            <a:r>
              <a:rPr lang="sr-Latn-CS" sz="1600" dirty="0" smtClean="0"/>
              <a:t> TEMATSKE JEDINICE: 	</a:t>
            </a:r>
            <a:r>
              <a:rPr lang="fr-FR" sz="1600" dirty="0" smtClean="0"/>
              <a:t> •</a:t>
            </a:r>
            <a:r>
              <a:rPr lang="sr-Latn-RS" sz="1600" dirty="0" smtClean="0"/>
              <a:t> PODRUČJA RADA SVETSKE ZDRAVSTVENE ORGANIZACIJE</a:t>
            </a:r>
            <a:r>
              <a:rPr lang="en-US" sz="1600" dirty="0" smtClean="0"/>
              <a:t/>
            </a:r>
            <a:br>
              <a:rPr lang="en-US" sz="1600" dirty="0" smtClean="0"/>
            </a:br>
            <a:r>
              <a:rPr lang="sr-Latn-RS" sz="1600" dirty="0" smtClean="0"/>
              <a:t>                                  </a:t>
            </a:r>
            <a:r>
              <a:rPr lang="fr-FR" sz="1600" dirty="0" smtClean="0"/>
              <a:t>•</a:t>
            </a:r>
            <a:r>
              <a:rPr lang="sr-Latn-RS" sz="1600" dirty="0" smtClean="0"/>
              <a:t>  ULOGA SVETSKE ZDRAVSTVENE ORGANIZACIJE U UNAPREĐENJU   </a:t>
            </a:r>
          </a:p>
          <a:p>
            <a:r>
              <a:rPr lang="sr-Latn-RS" sz="1600" dirty="0" smtClean="0"/>
              <a:t>                                      ZDRAVLJA</a:t>
            </a:r>
            <a:r>
              <a:rPr lang="en-US" sz="1600" dirty="0" smtClean="0"/>
              <a:t/>
            </a:r>
            <a:br>
              <a:rPr lang="en-US" sz="1600" dirty="0" smtClean="0"/>
            </a:br>
            <a:r>
              <a:rPr lang="sr-Latn-RS" sz="1600" dirty="0" smtClean="0"/>
              <a:t>                                  </a:t>
            </a:r>
            <a:r>
              <a:rPr lang="ru-RU" sz="1600" dirty="0" smtClean="0"/>
              <a:t> </a:t>
            </a:r>
            <a:r>
              <a:rPr lang="sr-Latn-CS" sz="1600" dirty="0" smtClean="0"/>
              <a:t/>
            </a:r>
            <a:br>
              <a:rPr lang="sr-Latn-CS" sz="1600" dirty="0" smtClean="0"/>
            </a:br>
            <a:r>
              <a:rPr lang="sr-Latn-RS" sz="1600" dirty="0" smtClean="0"/>
              <a:t>PRIPREMILA</a:t>
            </a:r>
            <a:r>
              <a:rPr lang="sr-Latn-CS" sz="1600" dirty="0" smtClean="0"/>
              <a:t>: 	PROF. DR MILENA JAKŠIĆ</a:t>
            </a:r>
            <a:endParaRPr lang="en-US" sz="1600" dirty="0"/>
          </a:p>
        </p:txBody>
      </p:sp>
      <p:sp>
        <p:nvSpPr>
          <p:cNvPr id="4" name="Rectangle 3"/>
          <p:cNvSpPr/>
          <p:nvPr/>
        </p:nvSpPr>
        <p:spPr>
          <a:xfrm>
            <a:off x="2438400" y="6620412"/>
            <a:ext cx="6705600" cy="646331"/>
          </a:xfrm>
          <a:prstGeom prst="rect">
            <a:avLst/>
          </a:prstGeom>
        </p:spPr>
        <p:txBody>
          <a:bodyPr wrap="square">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 </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b="1" dirty="0">
              <a:solidFill>
                <a:srgbClr val="000000"/>
              </a:solidFill>
            </a:endParaRPr>
          </a:p>
        </p:txBody>
      </p:sp>
      <p:pic>
        <p:nvPicPr>
          <p:cNvPr id="8" name="Picture 12" descr="memo grb copy"/>
          <p:cNvPicPr>
            <a:picLocks noChangeAspect="1" noChangeArrowheads="1"/>
          </p:cNvPicPr>
          <p:nvPr/>
        </p:nvPicPr>
        <p:blipFill>
          <a:blip r:embed="rId2" cstate="print"/>
          <a:srcRect/>
          <a:stretch>
            <a:fillRect/>
          </a:stretch>
        </p:blipFill>
        <p:spPr bwMode="auto">
          <a:xfrm>
            <a:off x="0" y="0"/>
            <a:ext cx="9144000" cy="175154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612648" y="1600200"/>
            <a:ext cx="8153400" cy="5486400"/>
          </a:xfrm>
        </p:spPr>
        <p:txBody>
          <a:bodyPr>
            <a:noAutofit/>
          </a:bodyPr>
          <a:lstStyle/>
          <a:p>
            <a:pPr>
              <a:buNone/>
            </a:pPr>
            <a:r>
              <a:rPr lang="sr-Latn-BA" sz="2400" dirty="0" smtClean="0"/>
              <a:t>Planovi zdravstvenog osiguranja u SAD</a:t>
            </a:r>
          </a:p>
          <a:p>
            <a:pPr algn="just">
              <a:buFont typeface="Wingdings" pitchFamily="2" charset="2"/>
              <a:buChar char="q"/>
            </a:pPr>
            <a:r>
              <a:rPr lang="sr-Latn-BA" sz="2400" b="1" dirty="0" smtClean="0"/>
              <a:t>FFS plan </a:t>
            </a:r>
            <a:r>
              <a:rPr lang="sr-Latn-BA" sz="2400" dirty="0" smtClean="0"/>
              <a:t>(</a:t>
            </a:r>
            <a:r>
              <a:rPr lang="sr-Latn-BA" sz="2400" i="1" dirty="0" smtClean="0"/>
              <a:t>fee for service plan </a:t>
            </a:r>
            <a:r>
              <a:rPr lang="sr-Latn-BA" sz="2400" dirty="0" smtClean="0"/>
              <a:t>- plaćanje za uslugu omogućava osiguraniku, koji plaća mesečnu premiju, izbor između velkog broja bolnica i lekara).</a:t>
            </a:r>
          </a:p>
          <a:p>
            <a:pPr algn="just">
              <a:buFont typeface="Wingdings" pitchFamily="2" charset="2"/>
              <a:buChar char="q"/>
            </a:pPr>
            <a:r>
              <a:rPr lang="sr-Latn-BA" sz="2400" b="1" dirty="0" smtClean="0"/>
              <a:t>HMO plan </a:t>
            </a:r>
            <a:r>
              <a:rPr lang="sr-Latn-BA" sz="2400" dirty="0" smtClean="0"/>
              <a:t>(</a:t>
            </a:r>
            <a:r>
              <a:rPr lang="sr-Latn-BA" sz="2400" i="1" dirty="0" smtClean="0"/>
              <a:t>health maintenance organization </a:t>
            </a:r>
            <a:r>
              <a:rPr lang="sr-Latn-BA" sz="2400" dirty="0" smtClean="0"/>
              <a:t>– organizacija za očuvanje zdravlja podrazumeva da osiguranik mesečno plaća premiju i ima pravo da koriste skoro sve usluge u okviru ovog plana, naime postoji sveobuhvatni paket usluga u okviru zdravstvene ustanove).</a:t>
            </a:r>
          </a:p>
          <a:p>
            <a:pPr algn="just">
              <a:buFont typeface="Wingdings" pitchFamily="2" charset="2"/>
              <a:buChar char="q"/>
            </a:pPr>
            <a:r>
              <a:rPr lang="sr-Latn-BA" sz="2400" b="1" dirty="0" smtClean="0"/>
              <a:t>PPO plan </a:t>
            </a:r>
            <a:r>
              <a:rPr lang="sr-Latn-BA" sz="2400" dirty="0" smtClean="0"/>
              <a:t>(</a:t>
            </a:r>
            <a:r>
              <a:rPr lang="sr-Latn-BA" sz="2400" i="1" dirty="0" smtClean="0"/>
              <a:t>preferred provider organization </a:t>
            </a:r>
            <a:r>
              <a:rPr lang="sr-Latn-BA" sz="2400" dirty="0" smtClean="0"/>
              <a:t>– organizacija za unapređenje zdravstvene zaštite predstavlja mrežu zdravstvenih radnika i ustanova sa kojima poslodavci i osiguravajuće kompanije imaju ugovore za pružanje usluga zdravstvene zaštite).</a:t>
            </a:r>
            <a:endParaRPr lang="en-US"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sz="2800" dirty="0"/>
          </a:p>
        </p:txBody>
      </p:sp>
      <p:sp>
        <p:nvSpPr>
          <p:cNvPr id="3" name="Content Placeholder 2"/>
          <p:cNvSpPr>
            <a:spLocks noGrp="1"/>
          </p:cNvSpPr>
          <p:nvPr>
            <p:ph sz="quarter" idx="1"/>
          </p:nvPr>
        </p:nvSpPr>
        <p:spPr>
          <a:xfrm>
            <a:off x="612648" y="1600200"/>
            <a:ext cx="8153400" cy="5105400"/>
          </a:xfrm>
        </p:spPr>
        <p:txBody>
          <a:bodyPr>
            <a:normAutofit fontScale="92500" lnSpcReduction="20000"/>
          </a:bodyPr>
          <a:lstStyle/>
          <a:p>
            <a:pPr algn="just">
              <a:buNone/>
            </a:pPr>
            <a:r>
              <a:rPr lang="sr-Latn-BA" dirty="0" smtClean="0"/>
              <a:t>Programi javnog zdravstvenog osiguranja u SAD:</a:t>
            </a:r>
          </a:p>
          <a:p>
            <a:pPr algn="just">
              <a:buFont typeface="Wingdings" pitchFamily="2" charset="2"/>
              <a:buChar char="q"/>
            </a:pPr>
            <a:r>
              <a:rPr lang="sr-Latn-BA" dirty="0" smtClean="0"/>
              <a:t>MEDICARE</a:t>
            </a:r>
          </a:p>
          <a:p>
            <a:pPr algn="just">
              <a:buNone/>
            </a:pPr>
            <a:r>
              <a:rPr lang="sr-Latn-BA" dirty="0" smtClean="0"/>
              <a:t>   Ovaj vid zdravstvenog osiguranja obezbeđuje zaštitu starijim osobama (preko 65 godina) koje su kvalifikovane za primanje nadoknade po osnovu socijalnog osiguranja za slučaj invalidnosti ili su išle na bubrežnu dijalizu.</a:t>
            </a:r>
          </a:p>
          <a:p>
            <a:pPr algn="just">
              <a:buFont typeface="Wingdings" pitchFamily="2" charset="2"/>
              <a:buChar char="q"/>
            </a:pPr>
            <a:r>
              <a:rPr lang="sr-Latn-BA" dirty="0" smtClean="0"/>
              <a:t>MEDICAID</a:t>
            </a:r>
          </a:p>
          <a:p>
            <a:pPr algn="just">
              <a:buNone/>
            </a:pPr>
            <a:r>
              <a:rPr lang="sr-Latn-BA" dirty="0" smtClean="0"/>
              <a:t>   Ovaj vid zdravstvenog osiguranja obezbeđuje zaštitu nezaposlenih i siromašnih osoba. Ovaj program ima karakter javne pomoći i finansira se iz budžeta. To znači da sredstva uplaćuju za ovaj vid osiguranja svi poreski obveznici.</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600200"/>
            <a:ext cx="8613648" cy="4800600"/>
          </a:xfrm>
        </p:spPr>
        <p:txBody>
          <a:bodyPr>
            <a:normAutofit/>
          </a:bodyPr>
          <a:lstStyle/>
          <a:p>
            <a:pPr>
              <a:buNone/>
            </a:pPr>
            <a:r>
              <a:rPr lang="sr-Latn-BA" sz="2400" dirty="0" smtClean="0"/>
              <a:t>Ključni problemi sistema zdravstvenog osiguranja u SAD:</a:t>
            </a:r>
          </a:p>
          <a:p>
            <a:pPr>
              <a:buFont typeface="Wingdings" pitchFamily="2" charset="2"/>
              <a:buChar char="Ø"/>
            </a:pPr>
            <a:r>
              <a:rPr lang="sr-Latn-BA" sz="2400" dirty="0" smtClean="0"/>
              <a:t>Izuzetno visoki troškovi zdravstvene </a:t>
            </a:r>
            <a:r>
              <a:rPr lang="sr-Latn-BA" sz="2400" dirty="0" smtClean="0"/>
              <a:t>zaštite;</a:t>
            </a:r>
            <a:endParaRPr lang="sr-Latn-BA" sz="2400" dirty="0" smtClean="0"/>
          </a:p>
          <a:p>
            <a:pPr>
              <a:buFont typeface="Wingdings" pitchFamily="2" charset="2"/>
              <a:buChar char="Ø"/>
            </a:pPr>
            <a:r>
              <a:rPr lang="sr-Latn-BA" sz="2400" dirty="0" smtClean="0"/>
              <a:t>Izražena tendencija povećanja izdataka za zdravstvenu </a:t>
            </a:r>
            <a:r>
              <a:rPr lang="sr-Latn-BA" sz="2400" dirty="0" smtClean="0"/>
              <a:t>zaštitu;</a:t>
            </a:r>
            <a:endParaRPr lang="sr-Latn-BA" sz="2400" dirty="0" smtClean="0"/>
          </a:p>
          <a:p>
            <a:pPr>
              <a:buFont typeface="Wingdings" pitchFamily="2" charset="2"/>
              <a:buChar char="Ø"/>
            </a:pPr>
            <a:r>
              <a:rPr lang="sr-Latn-BA" sz="2400" dirty="0" smtClean="0"/>
              <a:t>Za određene kategorije osiguranika postoji neadekvatan pristup zdravstvenoj </a:t>
            </a:r>
            <a:r>
              <a:rPr lang="sr-Latn-BA" sz="2400" dirty="0" smtClean="0"/>
              <a:t>zaštiti;</a:t>
            </a:r>
            <a:endParaRPr lang="sr-Latn-BA" sz="2400" dirty="0" smtClean="0"/>
          </a:p>
          <a:p>
            <a:pPr>
              <a:buFont typeface="Wingdings" pitchFamily="2" charset="2"/>
              <a:buChar char="Ø"/>
            </a:pPr>
            <a:r>
              <a:rPr lang="sr-Latn-BA" sz="2400" dirty="0" smtClean="0"/>
              <a:t>Neujednačen kvalitet zdravstvene </a:t>
            </a:r>
            <a:r>
              <a:rPr lang="sr-Latn-BA" sz="2400" dirty="0" smtClean="0"/>
              <a:t>zaštite;</a:t>
            </a:r>
            <a:endParaRPr lang="sr-Latn-BA" sz="2400" dirty="0" smtClean="0"/>
          </a:p>
          <a:p>
            <a:pPr>
              <a:buFont typeface="Wingdings" pitchFamily="2" charset="2"/>
              <a:buChar char="Ø"/>
            </a:pPr>
            <a:r>
              <a:rPr lang="sr-Latn-BA" sz="2400" dirty="0" smtClean="0"/>
              <a:t>Veliki broj građana nije pokriven ni jednim vidom zdravstvenog </a:t>
            </a:r>
            <a:r>
              <a:rPr lang="sr-Latn-BA" sz="2400" dirty="0" smtClean="0"/>
              <a:t>osiguranja;</a:t>
            </a:r>
            <a:endParaRPr lang="sr-Latn-BA" sz="2400" dirty="0" smtClean="0"/>
          </a:p>
          <a:p>
            <a:pPr>
              <a:buFont typeface="Wingdings" pitchFamily="2" charset="2"/>
              <a:buChar char="Ø"/>
            </a:pPr>
            <a:r>
              <a:rPr lang="sr-Latn-BA" sz="2400" dirty="0" smtClean="0"/>
              <a:t>Administrativni troškovi su visoki i izražena je neefikasnost sistema.</a:t>
            </a:r>
          </a:p>
          <a:p>
            <a:pPr>
              <a:buNone/>
            </a:pPr>
            <a:endParaRPr lang="sr-Latn-BA" sz="2400" dirty="0" smtClean="0"/>
          </a:p>
          <a:p>
            <a:pPr>
              <a:buNone/>
            </a:pPr>
            <a:endParaRPr lang="en-US" sz="2400" dirty="0"/>
          </a:p>
        </p:txBody>
      </p:sp>
      <p:sp>
        <p:nvSpPr>
          <p:cNvPr id="4" name="Title 3"/>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2400" dirty="0" smtClean="0"/>
              <a:t>ZDRAVSTVENO OSIGURANJE  U HOLANDIJI</a:t>
            </a:r>
            <a:endParaRPr lang="en-US" sz="2400" dirty="0"/>
          </a:p>
        </p:txBody>
      </p:sp>
      <p:sp>
        <p:nvSpPr>
          <p:cNvPr id="3" name="Content Placeholder 2"/>
          <p:cNvSpPr>
            <a:spLocks noGrp="1"/>
          </p:cNvSpPr>
          <p:nvPr>
            <p:ph sz="quarter" idx="1"/>
          </p:nvPr>
        </p:nvSpPr>
        <p:spPr/>
        <p:txBody>
          <a:bodyPr>
            <a:normAutofit fontScale="92500" lnSpcReduction="10000"/>
          </a:bodyPr>
          <a:lstStyle/>
          <a:p>
            <a:pPr algn="just">
              <a:buNone/>
            </a:pPr>
            <a:r>
              <a:rPr lang="sr-Latn-BA" dirty="0" smtClean="0"/>
              <a:t>  Nivoi zdravstvenog osiguranja:</a:t>
            </a:r>
          </a:p>
          <a:p>
            <a:pPr marL="514350" indent="-514350" algn="just">
              <a:buFont typeface="Wingdings" pitchFamily="2" charset="2"/>
              <a:buChar char="q"/>
            </a:pPr>
            <a:r>
              <a:rPr lang="sr-Latn-BA" dirty="0" smtClean="0"/>
              <a:t>Osnovno ili obavezno zdravstveno osiguranje kojim je pokriveno skoro 100% </a:t>
            </a:r>
            <a:r>
              <a:rPr lang="sr-Latn-BA" dirty="0" smtClean="0"/>
              <a:t>stanovništva.</a:t>
            </a:r>
            <a:endParaRPr lang="sr-Latn-BA" dirty="0" smtClean="0"/>
          </a:p>
          <a:p>
            <a:pPr marL="514350" indent="-514350" algn="just">
              <a:buFont typeface="Wingdings" pitchFamily="2" charset="2"/>
              <a:buChar char="q"/>
            </a:pPr>
            <a:r>
              <a:rPr lang="sr-Latn-BA" dirty="0" smtClean="0"/>
              <a:t>Dopunsko zdravstveno osiguranje koje je organizovano za:</a:t>
            </a:r>
          </a:p>
          <a:p>
            <a:pPr marL="514350" indent="-514350" algn="just">
              <a:buFont typeface="Wingdings" pitchFamily="2" charset="2"/>
              <a:buChar char="Ø"/>
            </a:pPr>
            <a:r>
              <a:rPr lang="sr-Latn-BA" dirty="0" smtClean="0"/>
              <a:t>za osobe sa nižim i srednjim </a:t>
            </a:r>
            <a:r>
              <a:rPr lang="sr-Latn-BA" dirty="0" smtClean="0"/>
              <a:t>primanjima, </a:t>
            </a:r>
            <a:endParaRPr lang="sr-Latn-BA" dirty="0" smtClean="0"/>
          </a:p>
          <a:p>
            <a:pPr marL="514350" indent="-514350" algn="just">
              <a:buFont typeface="Wingdings" pitchFamily="2" charset="2"/>
              <a:buChar char="Ø"/>
            </a:pPr>
            <a:r>
              <a:rPr lang="sr-Latn-BA" dirty="0" smtClean="0"/>
              <a:t>za osobe koje imaju luksuzne </a:t>
            </a:r>
            <a:r>
              <a:rPr lang="sr-Latn-BA" dirty="0" smtClean="0"/>
              <a:t>potrebe.</a:t>
            </a:r>
            <a:endParaRPr lang="sr-Latn-BA" dirty="0" smtClean="0"/>
          </a:p>
          <a:p>
            <a:pPr marL="514350" indent="-514350" algn="just">
              <a:buFont typeface="Wingdings" pitchFamily="2" charset="2"/>
              <a:buChar char="q"/>
            </a:pPr>
            <a:r>
              <a:rPr lang="sr-Latn-BA" dirty="0" smtClean="0"/>
              <a:t>Posebno osiguranje kod privatnih osiguravajućih kompanija u okviru kojih se mogu osigurati osobe sa višim prihodima. </a:t>
            </a:r>
          </a:p>
          <a:p>
            <a:pPr algn="just">
              <a:buFont typeface="Wingdings" pitchFamily="2" charset="2"/>
              <a:buChar char="Ø"/>
            </a:pP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sz="2400" dirty="0"/>
          </a:p>
        </p:txBody>
      </p:sp>
      <p:sp>
        <p:nvSpPr>
          <p:cNvPr id="3" name="Content Placeholder 2"/>
          <p:cNvSpPr>
            <a:spLocks noGrp="1"/>
          </p:cNvSpPr>
          <p:nvPr>
            <p:ph sz="quarter" idx="1"/>
          </p:nvPr>
        </p:nvSpPr>
        <p:spPr>
          <a:xfrm>
            <a:off x="612648" y="1600200"/>
            <a:ext cx="8153400" cy="4953000"/>
          </a:xfrm>
        </p:spPr>
        <p:txBody>
          <a:bodyPr>
            <a:normAutofit lnSpcReduction="10000"/>
          </a:bodyPr>
          <a:lstStyle/>
          <a:p>
            <a:pPr algn="just">
              <a:buNone/>
            </a:pPr>
            <a:r>
              <a:rPr lang="sr-Latn-BA" sz="2600" dirty="0" smtClean="0">
                <a:latin typeface="Tw Cen MT" pitchFamily="34" charset="0"/>
              </a:rPr>
              <a:t>Karakteristike sistema zdravstvenog osiguranja:</a:t>
            </a:r>
          </a:p>
          <a:p>
            <a:pPr algn="just">
              <a:buFont typeface="Wingdings" pitchFamily="2" charset="2"/>
              <a:buChar char="Ø"/>
            </a:pPr>
            <a:r>
              <a:rPr lang="sr-Latn-BA" sz="2600" dirty="0" smtClean="0"/>
              <a:t>Holandski zdravstveni sistem, upoređen za zdravstvenim sistemima Nemačke, SAD, Australije, Kanade, V. Britanije i Novog Zelanda, ubedljivo zauzima prvo </a:t>
            </a:r>
            <a:r>
              <a:rPr lang="sr-Latn-BA" sz="2600" dirty="0" smtClean="0"/>
              <a:t>mesto;</a:t>
            </a:r>
            <a:endParaRPr lang="sr-Latn-BA" dirty="0" smtClean="0"/>
          </a:p>
          <a:p>
            <a:pPr algn="just">
              <a:buFont typeface="Wingdings" pitchFamily="2" charset="2"/>
              <a:buChar char="Ø"/>
            </a:pPr>
            <a:r>
              <a:rPr lang="sr-Latn-BA" dirty="0" smtClean="0"/>
              <a:t>Izuzetna pažnja se poklanja </a:t>
            </a:r>
            <a:r>
              <a:rPr lang="sr-Latn-BA" dirty="0" smtClean="0"/>
              <a:t>preventivi;</a:t>
            </a:r>
            <a:endParaRPr lang="sr-Latn-BA" dirty="0" smtClean="0"/>
          </a:p>
          <a:p>
            <a:pPr algn="just">
              <a:buFont typeface="Wingdings" pitchFamily="2" charset="2"/>
              <a:buChar char="Ø"/>
            </a:pPr>
            <a:r>
              <a:rPr lang="en-US" dirty="0" err="1" smtClean="0"/>
              <a:t>Za</a:t>
            </a:r>
            <a:r>
              <a:rPr lang="en-US" dirty="0" smtClean="0"/>
              <a:t> </a:t>
            </a:r>
            <a:r>
              <a:rPr lang="en-US" dirty="0" err="1" smtClean="0"/>
              <a:t>sve</a:t>
            </a:r>
            <a:r>
              <a:rPr lang="en-US" dirty="0" smtClean="0"/>
              <a:t> </a:t>
            </a:r>
            <a:r>
              <a:rPr lang="en-US" dirty="0" err="1" smtClean="0"/>
              <a:t>redovne</a:t>
            </a:r>
            <a:r>
              <a:rPr lang="en-US" dirty="0" smtClean="0"/>
              <a:t> (</a:t>
            </a:r>
            <a:r>
              <a:rPr lang="en-US" dirty="0" err="1" smtClean="0"/>
              <a:t>kratkoročno</a:t>
            </a:r>
            <a:r>
              <a:rPr lang="en-US" dirty="0" smtClean="0"/>
              <a:t>) </a:t>
            </a:r>
            <a:r>
              <a:rPr lang="en-US" dirty="0" err="1" smtClean="0"/>
              <a:t>medicinske</a:t>
            </a:r>
            <a:r>
              <a:rPr lang="en-US" dirty="0" smtClean="0"/>
              <a:t> </a:t>
            </a:r>
            <a:r>
              <a:rPr lang="en-US" dirty="0" err="1" smtClean="0"/>
              <a:t>tretmane</a:t>
            </a:r>
            <a:r>
              <a:rPr lang="en-US" dirty="0" smtClean="0"/>
              <a:t>, </a:t>
            </a:r>
            <a:r>
              <a:rPr lang="en-US" dirty="0" err="1" smtClean="0"/>
              <a:t>postoji</a:t>
            </a:r>
            <a:r>
              <a:rPr lang="en-US" dirty="0" smtClean="0"/>
              <a:t> </a:t>
            </a:r>
            <a:r>
              <a:rPr lang="en-US" dirty="0" err="1" smtClean="0"/>
              <a:t>sistem</a:t>
            </a:r>
            <a:r>
              <a:rPr lang="en-US" dirty="0" smtClean="0"/>
              <a:t> </a:t>
            </a:r>
            <a:r>
              <a:rPr lang="en-US" dirty="0" err="1" smtClean="0"/>
              <a:t>obaveznog</a:t>
            </a:r>
            <a:r>
              <a:rPr lang="en-US" dirty="0" smtClean="0"/>
              <a:t> </a:t>
            </a:r>
            <a:r>
              <a:rPr lang="en-US" dirty="0" err="1" smtClean="0"/>
              <a:t>zdravstvenog</a:t>
            </a:r>
            <a:r>
              <a:rPr lang="en-US" dirty="0" smtClean="0"/>
              <a:t> </a:t>
            </a:r>
            <a:r>
              <a:rPr lang="en-US" dirty="0" err="1" smtClean="0"/>
              <a:t>osiguranja</a:t>
            </a:r>
            <a:r>
              <a:rPr lang="en-US" dirty="0" smtClean="0"/>
              <a:t> </a:t>
            </a:r>
            <a:r>
              <a:rPr lang="en-US" dirty="0" err="1" smtClean="0"/>
              <a:t>preko</a:t>
            </a:r>
            <a:r>
              <a:rPr lang="en-US" dirty="0" smtClean="0"/>
              <a:t> </a:t>
            </a:r>
            <a:r>
              <a:rPr lang="en-US" dirty="0" err="1" smtClean="0"/>
              <a:t>privatnih</a:t>
            </a:r>
            <a:r>
              <a:rPr lang="en-US" dirty="0" smtClean="0"/>
              <a:t> </a:t>
            </a:r>
            <a:r>
              <a:rPr lang="en-US" dirty="0" err="1" smtClean="0"/>
              <a:t>kompanija</a:t>
            </a:r>
            <a:r>
              <a:rPr lang="en-US" dirty="0" smtClean="0"/>
              <a:t> </a:t>
            </a:r>
            <a:r>
              <a:rPr lang="en-US" dirty="0" err="1" smtClean="0"/>
              <a:t>za</a:t>
            </a:r>
            <a:r>
              <a:rPr lang="en-US" dirty="0" smtClean="0"/>
              <a:t> </a:t>
            </a:r>
            <a:r>
              <a:rPr lang="en-US" dirty="0" err="1" smtClean="0"/>
              <a:t>zdravstveno</a:t>
            </a:r>
            <a:r>
              <a:rPr lang="en-US" dirty="0" smtClean="0"/>
              <a:t> </a:t>
            </a:r>
            <a:r>
              <a:rPr lang="en-US" dirty="0" err="1" smtClean="0"/>
              <a:t>osiguranje</a:t>
            </a:r>
            <a:r>
              <a:rPr lang="en-US" dirty="0" smtClean="0"/>
              <a:t>. </a:t>
            </a:r>
            <a:r>
              <a:rPr lang="en-US" dirty="0" err="1" smtClean="0"/>
              <a:t>Osiguravajuće</a:t>
            </a:r>
            <a:r>
              <a:rPr lang="en-US" dirty="0" smtClean="0"/>
              <a:t> </a:t>
            </a:r>
            <a:r>
              <a:rPr lang="en-US" dirty="0" err="1" smtClean="0"/>
              <a:t>kompanije</a:t>
            </a:r>
            <a:r>
              <a:rPr lang="en-US" dirty="0" smtClean="0"/>
              <a:t> </a:t>
            </a:r>
            <a:r>
              <a:rPr lang="en-US" dirty="0" err="1" smtClean="0"/>
              <a:t>su</a:t>
            </a:r>
            <a:r>
              <a:rPr lang="en-US" dirty="0" smtClean="0"/>
              <a:t> </a:t>
            </a:r>
            <a:r>
              <a:rPr lang="en-US" dirty="0" err="1" smtClean="0"/>
              <a:t>obavezne</a:t>
            </a:r>
            <a:r>
              <a:rPr lang="en-US" dirty="0" smtClean="0"/>
              <a:t> </a:t>
            </a:r>
            <a:r>
              <a:rPr lang="en-US" dirty="0" err="1" smtClean="0"/>
              <a:t>da</a:t>
            </a:r>
            <a:r>
              <a:rPr lang="en-US" dirty="0" smtClean="0"/>
              <a:t> </a:t>
            </a:r>
            <a:r>
              <a:rPr lang="en-US" dirty="0" err="1" smtClean="0"/>
              <a:t>obezbede</a:t>
            </a:r>
            <a:r>
              <a:rPr lang="en-US" dirty="0" smtClean="0"/>
              <a:t> </a:t>
            </a:r>
            <a:r>
              <a:rPr lang="en-US" dirty="0" err="1" smtClean="0"/>
              <a:t>paket</a:t>
            </a:r>
            <a:r>
              <a:rPr lang="en-US" dirty="0" smtClean="0"/>
              <a:t> </a:t>
            </a:r>
            <a:r>
              <a:rPr lang="en-US" dirty="0" err="1" smtClean="0"/>
              <a:t>definisanih</a:t>
            </a:r>
            <a:r>
              <a:rPr lang="en-US" dirty="0" smtClean="0"/>
              <a:t> </a:t>
            </a:r>
            <a:r>
              <a:rPr lang="en-US" dirty="0" err="1" smtClean="0"/>
              <a:t>tretmana</a:t>
            </a:r>
            <a:r>
              <a:rPr lang="en-US" dirty="0" smtClean="0"/>
              <a:t> </a:t>
            </a:r>
            <a:r>
              <a:rPr lang="en-US" dirty="0" err="1" smtClean="0"/>
              <a:t>za</a:t>
            </a:r>
            <a:r>
              <a:rPr lang="en-US" dirty="0" smtClean="0"/>
              <a:t> </a:t>
            </a:r>
            <a:r>
              <a:rPr lang="en-US" dirty="0" err="1" smtClean="0"/>
              <a:t>osiguranike</a:t>
            </a:r>
            <a:r>
              <a:rPr lang="sr-Latn-BA" dirty="0" smtClean="0"/>
              <a:t>.</a:t>
            </a:r>
          </a:p>
          <a:p>
            <a:pPr algn="just">
              <a:buFont typeface="Wingdings" pitchFamily="2" charset="2"/>
              <a:buChar char="Ø"/>
            </a:pPr>
            <a:endParaRPr lang="sr-Latn-BA" dirty="0" smtClean="0"/>
          </a:p>
          <a:p>
            <a:pPr algn="just">
              <a:buFont typeface="Wingdings" pitchFamily="2" charset="2"/>
              <a:buChar char="Ø"/>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613648" cy="990600"/>
          </a:xfrm>
        </p:spPr>
        <p:txBody>
          <a:bodyPr>
            <a:normAutofit/>
          </a:bodyPr>
          <a:lstStyle/>
          <a:p>
            <a:r>
              <a:rPr lang="sr-Latn-BA" sz="2400" dirty="0" smtClean="0"/>
              <a:t>    ŠVAJCARSKI SISTEM ZDRAVSTVENOG OSIGURANJA</a:t>
            </a:r>
            <a:endParaRPr lang="en-US" sz="2400" dirty="0"/>
          </a:p>
        </p:txBody>
      </p:sp>
      <p:sp>
        <p:nvSpPr>
          <p:cNvPr id="3" name="Content Placeholder 2"/>
          <p:cNvSpPr>
            <a:spLocks noGrp="1"/>
          </p:cNvSpPr>
          <p:nvPr>
            <p:ph sz="quarter" idx="1"/>
          </p:nvPr>
        </p:nvSpPr>
        <p:spPr>
          <a:xfrm>
            <a:off x="612648" y="1600200"/>
            <a:ext cx="8153400" cy="5257800"/>
          </a:xfrm>
        </p:spPr>
        <p:txBody>
          <a:bodyPr>
            <a:normAutofit fontScale="92500" lnSpcReduction="20000"/>
          </a:bodyPr>
          <a:lstStyle/>
          <a:p>
            <a:pPr algn="just">
              <a:buNone/>
            </a:pPr>
            <a:r>
              <a:rPr lang="sr-Latn-BA" sz="2400" dirty="0" smtClean="0"/>
              <a:t>   U švajcarskom sistemu zdravstvenog osiguranja prisutna su dva nivoa finansiranja:</a:t>
            </a:r>
          </a:p>
          <a:p>
            <a:pPr algn="just">
              <a:buFont typeface="Wingdings" pitchFamily="2" charset="2"/>
              <a:buChar char="§"/>
            </a:pPr>
            <a:r>
              <a:rPr lang="sr-Latn-BA" sz="2400" dirty="0" smtClean="0"/>
              <a:t>Osnovno, odnosno obavezno zdravstveno osiguranje koje obuhvata sve građane, a finansira se iz subvencionističkih bolesničkih fondova. Ono obuhvata paket usluga: troškove lečenja lekara opšte prakse, specijalizanata, kao i bolničko lečenje, rehabilitaciju i troškove lekova predložene od strane lekara. Paket ne obuhvata stomatološke usluge.</a:t>
            </a:r>
          </a:p>
          <a:p>
            <a:pPr algn="just">
              <a:buFont typeface="Wingdings" pitchFamily="2" charset="2"/>
              <a:buChar char="§"/>
            </a:pPr>
            <a:r>
              <a:rPr lang="sr-Latn-BA" sz="2400" dirty="0" smtClean="0"/>
              <a:t>Dopunsko privatno zdravstveno osiguranje koje je namenjeno građanima koji žele dodatnu zdravstvenu zaštitu. Pacijent slobodno bira bolnicu sa boljim uslovima lečenja. Stomatološke usluge su takođe slabo zastupljene, one se finansiraju, po pravilu, direktno od strane korisnika osiguranja.</a:t>
            </a:r>
          </a:p>
          <a:p>
            <a:pPr algn="just">
              <a:buFont typeface="Wingdings" pitchFamily="2" charset="2"/>
              <a:buChar char="§"/>
            </a:pPr>
            <a:r>
              <a:rPr lang="sr-Latn-BA" sz="2400" dirty="0" smtClean="0">
                <a:latin typeface="Tw Cen MT" pitchFamily="34" charset="0"/>
              </a:rPr>
              <a:t>Švajcarski zdravstveni sistem finansiraju zajedno država (</a:t>
            </a:r>
            <a:r>
              <a:rPr lang="sr-Latn-BA" sz="2400" dirty="0" smtClean="0">
                <a:latin typeface="Tw Cen MT" pitchFamily="34" charset="0"/>
              </a:rPr>
              <a:t>savez, </a:t>
            </a:r>
            <a:r>
              <a:rPr lang="sr-Latn-BA" sz="2400" dirty="0" smtClean="0">
                <a:latin typeface="Tw Cen MT" pitchFamily="34" charset="0"/>
              </a:rPr>
              <a:t>kantoni i opštine) poslodavci i fizička lica.</a:t>
            </a:r>
          </a:p>
          <a:p>
            <a:pPr algn="just">
              <a:buFont typeface="Wingdings" pitchFamily="2" charset="2"/>
              <a:buChar char="§"/>
            </a:pPr>
            <a:endParaRPr lang="sr-Latn-BA" sz="2400" dirty="0" smtClean="0"/>
          </a:p>
          <a:p>
            <a:pPr algn="just">
              <a:buNone/>
            </a:pPr>
            <a:r>
              <a:rPr lang="sr-Latn-BA" sz="2400" dirty="0" smtClean="0"/>
              <a:t> </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5026152" cy="990600"/>
          </a:xfrm>
        </p:spPr>
        <p:txBody>
          <a:bodyPr/>
          <a:lstStyle/>
          <a:p>
            <a:endParaRPr lang="en-US" dirty="0"/>
          </a:p>
        </p:txBody>
      </p:sp>
      <p:sp>
        <p:nvSpPr>
          <p:cNvPr id="3" name="Content Placeholder 2"/>
          <p:cNvSpPr>
            <a:spLocks noGrp="1"/>
          </p:cNvSpPr>
          <p:nvPr>
            <p:ph sz="quarter" idx="1"/>
          </p:nvPr>
        </p:nvSpPr>
        <p:spPr>
          <a:xfrm>
            <a:off x="612648" y="1600200"/>
            <a:ext cx="8153400" cy="5105400"/>
          </a:xfrm>
        </p:spPr>
        <p:txBody>
          <a:bodyPr>
            <a:normAutofit fontScale="92500" lnSpcReduction="10000"/>
          </a:bodyPr>
          <a:lstStyle/>
          <a:p>
            <a:pPr algn="just">
              <a:buFont typeface="Wingdings" pitchFamily="2" charset="2"/>
              <a:buChar char="§"/>
            </a:pPr>
            <a:r>
              <a:rPr lang="sr-Latn-RS" sz="2800" dirty="0" smtClean="0">
                <a:latin typeface="Tw Cen MT" pitchFamily="34" charset="0"/>
              </a:rPr>
              <a:t>Navedite Vaše viđenje SZO u budućnosti.</a:t>
            </a:r>
          </a:p>
          <a:p>
            <a:pPr algn="just">
              <a:buFont typeface="Wingdings" pitchFamily="2" charset="2"/>
              <a:buChar char="§"/>
            </a:pPr>
            <a:r>
              <a:rPr lang="sr-Latn-RS" sz="2800" dirty="0" smtClean="0">
                <a:latin typeface="Tw Cen MT" pitchFamily="34" charset="0"/>
              </a:rPr>
              <a:t>Prokomentarišite učešće Srbije u radu SZO.</a:t>
            </a:r>
          </a:p>
          <a:p>
            <a:pPr algn="just">
              <a:buFont typeface="Wingdings" pitchFamily="2" charset="2"/>
              <a:buChar char="§"/>
            </a:pPr>
            <a:r>
              <a:rPr lang="sr-Latn-RS" sz="2800" dirty="0" smtClean="0">
                <a:latin typeface="Tw Cen MT" pitchFamily="34" charset="0"/>
              </a:rPr>
              <a:t>Navedite razloge za povećanje troškova zdravstvene zaštite.</a:t>
            </a:r>
          </a:p>
          <a:p>
            <a:pPr algn="just">
              <a:buFont typeface="Wingdings" pitchFamily="2" charset="2"/>
              <a:buChar char="§"/>
            </a:pPr>
            <a:r>
              <a:rPr lang="sr-Latn-RS" sz="2800" dirty="0" smtClean="0">
                <a:latin typeface="Tw Cen MT" pitchFamily="34" charset="0"/>
              </a:rPr>
              <a:t>Navedite predloge u vezi načina smanjenja troškova zdravstvene zaštite.</a:t>
            </a:r>
          </a:p>
          <a:p>
            <a:pPr algn="just">
              <a:buFont typeface="Wingdings" pitchFamily="2" charset="2"/>
              <a:buChar char="§"/>
            </a:pPr>
            <a:r>
              <a:rPr lang="sr-Latn-RS" sz="2800" dirty="0" smtClean="0">
                <a:latin typeface="Tw Cen MT" pitchFamily="34" charset="0"/>
              </a:rPr>
              <a:t>Kako vidite mogućnosti primene navedenih predloga u Srbiji? Kakva je mogućnost uvođenja programa javnog zdravstvenog osiguranja u Srbiji?</a:t>
            </a:r>
          </a:p>
          <a:p>
            <a:pPr algn="just">
              <a:buFont typeface="Wingdings" pitchFamily="2" charset="2"/>
              <a:buChar char="§"/>
            </a:pPr>
            <a:r>
              <a:rPr lang="sr-Latn-RS" sz="2800" dirty="0" smtClean="0">
                <a:latin typeface="Tw Cen MT" pitchFamily="34" charset="0"/>
              </a:rPr>
              <a:t>Privatno zdravstveno osiguranje u srpskim uslovima?</a:t>
            </a:r>
          </a:p>
          <a:p>
            <a:pPr algn="just">
              <a:buFont typeface="Wingdings" pitchFamily="2" charset="2"/>
              <a:buChar char="§"/>
            </a:pPr>
            <a:r>
              <a:rPr lang="sr-Latn-RS" sz="2800" dirty="0" smtClean="0">
                <a:latin typeface="Tw Cen MT" pitchFamily="34" charset="0"/>
              </a:rPr>
              <a:t>Objasnite koji od navedenih sistema zdravstvenog osiguranja je najhumaniji i najsolidarniji.</a:t>
            </a:r>
          </a:p>
          <a:p>
            <a:pPr algn="just">
              <a:buFont typeface="Wingdings" pitchFamily="2" charset="2"/>
              <a:buChar char="§"/>
            </a:pPr>
            <a:endParaRPr lang="sr-Latn-RS" sz="2800" dirty="0" smtClean="0">
              <a:latin typeface="Tw Cen MT" pitchFamily="34" charset="0"/>
            </a:endParaRPr>
          </a:p>
          <a:p>
            <a:pPr algn="just">
              <a:buFont typeface="Wingdings" pitchFamily="2" charset="2"/>
              <a:buChar char="§"/>
            </a:pPr>
            <a:endParaRPr lang="sr-Latn-RS" sz="2800" dirty="0" smtClean="0">
              <a:latin typeface="Tw Cen MT" pitchFamily="34" charset="0"/>
            </a:endParaRPr>
          </a:p>
          <a:p>
            <a:pPr algn="just">
              <a:buFont typeface="Wingdings" pitchFamily="2" charset="2"/>
              <a:buChar char="§"/>
            </a:pPr>
            <a:endParaRPr lang="sr-Latn-BA" sz="2800" dirty="0" smtClean="0">
              <a:latin typeface="Tw Cen MT" pitchFamily="34" charset="0"/>
            </a:endParaRPr>
          </a:p>
          <a:p>
            <a:pPr algn="just">
              <a:buNone/>
            </a:pPr>
            <a:endParaRPr lang="sr-Latn-BA" sz="2800" dirty="0" smtClean="0">
              <a:latin typeface="Tw Cen MT" pitchFamily="34" charset="0"/>
            </a:endParaRPr>
          </a:p>
          <a:p>
            <a:pPr algn="just">
              <a:buNone/>
            </a:pPr>
            <a:endParaRPr lang="sr-Latn-RS" sz="2800" dirty="0" smtClean="0"/>
          </a:p>
          <a:p>
            <a:pPr algn="just">
              <a:buNone/>
            </a:pPr>
            <a:endParaRPr lang="sr-Latn-RS" sz="2800" dirty="0" smtClean="0"/>
          </a:p>
        </p:txBody>
      </p:sp>
      <p:pic>
        <p:nvPicPr>
          <p:cNvPr id="24578" name="Picture 2" descr="D:\Korisnik\Desktop\images 3.jpg"/>
          <p:cNvPicPr>
            <a:picLocks noChangeAspect="1" noChangeArrowheads="1"/>
          </p:cNvPicPr>
          <p:nvPr/>
        </p:nvPicPr>
        <p:blipFill>
          <a:blip r:embed="rId2" cstate="print"/>
          <a:srcRect/>
          <a:stretch>
            <a:fillRect/>
          </a:stretch>
        </p:blipFill>
        <p:spPr bwMode="auto">
          <a:xfrm>
            <a:off x="533401" y="228600"/>
            <a:ext cx="4572000" cy="9906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152400" y="1600200"/>
            <a:ext cx="8613648" cy="4876800"/>
          </a:xfrm>
        </p:spPr>
        <p:txBody>
          <a:bodyPr>
            <a:normAutofit/>
          </a:bodyPr>
          <a:lstStyle/>
          <a:p>
            <a:pPr>
              <a:buNone/>
            </a:pPr>
            <a:endParaRPr lang="en-US" dirty="0" smtClean="0"/>
          </a:p>
          <a:p>
            <a:pPr>
              <a:buNone/>
            </a:pPr>
            <a:endParaRPr lang="en-US" dirty="0" smtClean="0"/>
          </a:p>
          <a:p>
            <a:pPr>
              <a:buNone/>
            </a:pPr>
            <a:r>
              <a:rPr lang="en-US" sz="4000" b="1" dirty="0" smtClean="0"/>
              <a:t>             </a:t>
            </a:r>
            <a:r>
              <a:rPr lang="sr-Latn-RS" sz="4000" b="1" dirty="0" smtClean="0"/>
              <a:t>HVALA NA PAŽNJI</a:t>
            </a:r>
            <a:endParaRPr lang="sr-Latn-RS" sz="2800" b="1" dirty="0" smtClean="0"/>
          </a:p>
          <a:p>
            <a:pPr>
              <a:buNone/>
            </a:pPr>
            <a:endParaRPr lang="en-US" sz="4000" b="1" dirty="0"/>
          </a:p>
          <a:p>
            <a:pPr>
              <a:buNone/>
            </a:pPr>
            <a:r>
              <a:rPr lang="sr-Latn-RS" sz="4000" b="1" dirty="0" smtClean="0"/>
              <a:t>                 </a:t>
            </a:r>
            <a:endParaRPr lang="en-US" sz="2000" i="1" dirty="0"/>
          </a:p>
        </p:txBody>
      </p:sp>
      <p:pic>
        <p:nvPicPr>
          <p:cNvPr id="4" name="Picture 4" descr="Сродна слика"/>
          <p:cNvPicPr>
            <a:picLocks noChangeAspect="1" noChangeArrowheads="1"/>
          </p:cNvPicPr>
          <p:nvPr/>
        </p:nvPicPr>
        <p:blipFill>
          <a:blip r:embed="rId2" cstate="print"/>
          <a:srcRect/>
          <a:stretch>
            <a:fillRect/>
          </a:stretch>
        </p:blipFill>
        <p:spPr bwMode="auto">
          <a:xfrm>
            <a:off x="2895600" y="3581400"/>
            <a:ext cx="2895600" cy="2899051"/>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2200" dirty="0" smtClean="0"/>
              <a:t>FORMIRANJE SVETSKE ZDRAVSTVENE ORGANIZACIJE</a:t>
            </a:r>
            <a:endParaRPr lang="en-US" sz="2200" dirty="0"/>
          </a:p>
        </p:txBody>
      </p:sp>
      <p:sp>
        <p:nvSpPr>
          <p:cNvPr id="3" name="Content Placeholder 2"/>
          <p:cNvSpPr>
            <a:spLocks noGrp="1"/>
          </p:cNvSpPr>
          <p:nvPr>
            <p:ph sz="quarter" idx="1"/>
          </p:nvPr>
        </p:nvSpPr>
        <p:spPr>
          <a:xfrm>
            <a:off x="228600" y="1600200"/>
            <a:ext cx="8537448" cy="4800600"/>
          </a:xfrm>
        </p:spPr>
        <p:txBody>
          <a:bodyPr>
            <a:normAutofit fontScale="92500" lnSpcReduction="20000"/>
          </a:bodyPr>
          <a:lstStyle/>
          <a:p>
            <a:pPr algn="just">
              <a:buFont typeface="Wingdings" pitchFamily="2" charset="2"/>
              <a:buChar char="§"/>
            </a:pPr>
            <a:r>
              <a:rPr lang="sr-Latn-CS" sz="2800" dirty="0" smtClean="0"/>
              <a:t>Svetska zdravstvena organizacija je formirana 07.04.1948. godine, kao specijalizovana agencija Ujedinjenih Nacija za područje zdravstva.</a:t>
            </a:r>
          </a:p>
          <a:p>
            <a:pPr algn="just">
              <a:buFont typeface="Wingdings" pitchFamily="2" charset="2"/>
              <a:buChar char="§"/>
            </a:pPr>
            <a:r>
              <a:rPr lang="sr-Latn-CS" sz="2800" dirty="0" smtClean="0"/>
              <a:t>Datum osnivanja se slavi kao Svetski dan zdravlja.</a:t>
            </a:r>
          </a:p>
          <a:p>
            <a:pPr algn="just">
              <a:buFont typeface="Wingdings" pitchFamily="2" charset="2"/>
              <a:buChar char="§"/>
            </a:pPr>
            <a:r>
              <a:rPr lang="sr-Latn-CS" sz="2800" dirty="0" smtClean="0"/>
              <a:t>Svetskom zdravstvenom organizacijom se upravlja preko Svetske zdravstvene skupštine koja se održava svake godine u Ženevi.</a:t>
            </a:r>
          </a:p>
          <a:p>
            <a:pPr algn="just">
              <a:buFont typeface="Wingdings" pitchFamily="2" charset="2"/>
              <a:buChar char="§"/>
            </a:pPr>
            <a:r>
              <a:rPr lang="sr-Latn-CS" sz="2800" dirty="0" smtClean="0"/>
              <a:t>Osnovni zadatak Skupštine je odobravanje programa i sredstava SZO za naredni dvogodišnji period.</a:t>
            </a:r>
          </a:p>
          <a:p>
            <a:pPr algn="just">
              <a:buFont typeface="Wingdings" pitchFamily="2" charset="2"/>
              <a:buChar char="§"/>
            </a:pPr>
            <a:r>
              <a:rPr lang="sr-Latn-CS" sz="2800" dirty="0" smtClean="0"/>
              <a:t>SZO je lider u pitanjima globalnog zdravlja, usmeravanja naučnih zdravstvenih istraživanja, formulisanju normi i standarda, definisanju strateških rešenja, praćenju i oceni zdravstvene situacije u svetu i razvoju zdravstvenih trendova.</a:t>
            </a:r>
          </a:p>
          <a:p>
            <a:pPr algn="just">
              <a:buFont typeface="Wingdings" pitchFamily="2" charset="2"/>
              <a:buChar char="§"/>
            </a:pPr>
            <a:endParaRPr lang="en-US" sz="2800" dirty="0" smtClean="0"/>
          </a:p>
          <a:p>
            <a:pPr algn="just"/>
            <a:endParaRPr lang="sr-Latn-RS" i="1"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2800" dirty="0" smtClean="0"/>
              <a:t>DEFINICIJA ZDRAVLJA</a:t>
            </a:r>
            <a:endParaRPr lang="en-US" sz="2800" dirty="0"/>
          </a:p>
        </p:txBody>
      </p:sp>
      <p:sp>
        <p:nvSpPr>
          <p:cNvPr id="3" name="Content Placeholder 2"/>
          <p:cNvSpPr>
            <a:spLocks noGrp="1"/>
          </p:cNvSpPr>
          <p:nvPr>
            <p:ph sz="quarter" idx="1"/>
          </p:nvPr>
        </p:nvSpPr>
        <p:spPr/>
        <p:txBody>
          <a:bodyPr>
            <a:normAutofit fontScale="77500" lnSpcReduction="20000"/>
          </a:bodyPr>
          <a:lstStyle/>
          <a:p>
            <a:pPr algn="just">
              <a:buNone/>
            </a:pPr>
            <a:r>
              <a:rPr lang="en-US" dirty="0" err="1" smtClean="0"/>
              <a:t>Svetska</a:t>
            </a:r>
            <a:r>
              <a:rPr lang="en-US" dirty="0" smtClean="0"/>
              <a:t> </a:t>
            </a:r>
            <a:r>
              <a:rPr lang="en-US" dirty="0" err="1" smtClean="0"/>
              <a:t>zdravstvena</a:t>
            </a:r>
            <a:r>
              <a:rPr lang="en-US" dirty="0" smtClean="0"/>
              <a:t> </a:t>
            </a:r>
            <a:r>
              <a:rPr lang="en-US" dirty="0" err="1" smtClean="0"/>
              <a:t>organizacija</a:t>
            </a:r>
            <a:r>
              <a:rPr lang="en-US" dirty="0" smtClean="0"/>
              <a:t> (SZO) </a:t>
            </a:r>
            <a:r>
              <a:rPr lang="en-US" dirty="0" err="1" smtClean="0"/>
              <a:t>definisala</a:t>
            </a:r>
            <a:r>
              <a:rPr lang="en-US" dirty="0" smtClean="0"/>
              <a:t> je </a:t>
            </a:r>
            <a:r>
              <a:rPr lang="en-US" dirty="0" err="1" smtClean="0"/>
              <a:t>zdravlje</a:t>
            </a:r>
            <a:r>
              <a:rPr lang="en-US" dirty="0" smtClean="0"/>
              <a:t> </a:t>
            </a:r>
            <a:r>
              <a:rPr lang="en-US" dirty="0" err="1" smtClean="0"/>
              <a:t>kao</a:t>
            </a:r>
            <a:r>
              <a:rPr lang="en-US" dirty="0" smtClean="0"/>
              <a:t> "</a:t>
            </a:r>
            <a:r>
              <a:rPr lang="en-US" dirty="0" err="1" smtClean="0"/>
              <a:t>stanje</a:t>
            </a:r>
            <a:r>
              <a:rPr lang="en-US" dirty="0" smtClean="0"/>
              <a:t> </a:t>
            </a:r>
            <a:r>
              <a:rPr lang="en-US" dirty="0" err="1" smtClean="0"/>
              <a:t>potpunog</a:t>
            </a:r>
            <a:r>
              <a:rPr lang="en-US" dirty="0" smtClean="0"/>
              <a:t> </a:t>
            </a:r>
            <a:r>
              <a:rPr lang="en-US" dirty="0" err="1" smtClean="0"/>
              <a:t>fizičkog</a:t>
            </a:r>
            <a:r>
              <a:rPr lang="en-US" dirty="0" smtClean="0"/>
              <a:t>, </a:t>
            </a:r>
            <a:r>
              <a:rPr lang="en-US" dirty="0" err="1" smtClean="0"/>
              <a:t>mentalnog</a:t>
            </a:r>
            <a:r>
              <a:rPr lang="en-US" dirty="0" smtClean="0"/>
              <a:t> </a:t>
            </a:r>
            <a:r>
              <a:rPr lang="en-US" dirty="0" err="1" smtClean="0"/>
              <a:t>i</a:t>
            </a:r>
            <a:r>
              <a:rPr lang="en-US" dirty="0" smtClean="0"/>
              <a:t> </a:t>
            </a:r>
            <a:r>
              <a:rPr lang="en-US" dirty="0" err="1" smtClean="0"/>
              <a:t>socijalnog</a:t>
            </a:r>
            <a:r>
              <a:rPr lang="en-US" dirty="0" smtClean="0"/>
              <a:t> </a:t>
            </a:r>
            <a:r>
              <a:rPr lang="en-US" dirty="0" err="1" smtClean="0"/>
              <a:t>blagostanja</a:t>
            </a:r>
            <a:r>
              <a:rPr lang="en-US" dirty="0" smtClean="0"/>
              <a:t>, a ne </a:t>
            </a:r>
            <a:r>
              <a:rPr lang="en-US" dirty="0" err="1" smtClean="0"/>
              <a:t>samo</a:t>
            </a:r>
            <a:r>
              <a:rPr lang="en-US" dirty="0" smtClean="0"/>
              <a:t> </a:t>
            </a:r>
            <a:r>
              <a:rPr lang="en-US" dirty="0" err="1" smtClean="0"/>
              <a:t>odsustvo</a:t>
            </a:r>
            <a:r>
              <a:rPr lang="en-US" dirty="0" smtClean="0"/>
              <a:t> </a:t>
            </a:r>
            <a:r>
              <a:rPr lang="en-US" dirty="0" err="1" smtClean="0"/>
              <a:t>bolesti</a:t>
            </a:r>
            <a:r>
              <a:rPr lang="en-US" dirty="0" smtClean="0"/>
              <a:t> </a:t>
            </a:r>
            <a:r>
              <a:rPr lang="en-US" dirty="0" err="1" smtClean="0"/>
              <a:t>i</a:t>
            </a:r>
            <a:r>
              <a:rPr lang="en-US" dirty="0" smtClean="0"/>
              <a:t> </a:t>
            </a:r>
            <a:r>
              <a:rPr lang="en-US" dirty="0" err="1" smtClean="0"/>
              <a:t>onesposobljenosti</a:t>
            </a:r>
            <a:r>
              <a:rPr lang="en-US" dirty="0" smtClean="0"/>
              <a:t>".</a:t>
            </a:r>
            <a:endParaRPr lang="sr-Latn-BA" dirty="0" smtClean="0"/>
          </a:p>
          <a:p>
            <a:pPr algn="just">
              <a:buNone/>
            </a:pPr>
            <a:r>
              <a:rPr lang="en-US" dirty="0" err="1" smtClean="0"/>
              <a:t>Postoji</a:t>
            </a:r>
            <a:r>
              <a:rPr lang="en-US" dirty="0" smtClean="0"/>
              <a:t> </a:t>
            </a:r>
            <a:r>
              <a:rPr lang="en-US" dirty="0" err="1" smtClean="0"/>
              <a:t>više</a:t>
            </a:r>
            <a:r>
              <a:rPr lang="en-US" dirty="0" smtClean="0"/>
              <a:t> </a:t>
            </a:r>
            <a:r>
              <a:rPr lang="en-US" dirty="0" err="1" smtClean="0"/>
              <a:t>aspekata</a:t>
            </a:r>
            <a:r>
              <a:rPr lang="en-US" dirty="0" smtClean="0"/>
              <a:t> </a:t>
            </a:r>
            <a:r>
              <a:rPr lang="en-US" dirty="0" err="1" smtClean="0"/>
              <a:t>zdravlja</a:t>
            </a:r>
            <a:r>
              <a:rPr lang="en-US" dirty="0" smtClean="0"/>
              <a:t> </a:t>
            </a:r>
            <a:r>
              <a:rPr lang="en-US" dirty="0" err="1" smtClean="0"/>
              <a:t>kao</a:t>
            </a:r>
            <a:r>
              <a:rPr lang="en-US" dirty="0" smtClean="0"/>
              <a:t> </a:t>
            </a:r>
            <a:r>
              <a:rPr lang="en-US" dirty="0" err="1" smtClean="0"/>
              <a:t>što</a:t>
            </a:r>
            <a:r>
              <a:rPr lang="en-US" dirty="0" smtClean="0"/>
              <a:t> </a:t>
            </a:r>
            <a:r>
              <a:rPr lang="en-US" dirty="0" err="1" smtClean="0"/>
              <a:t>su</a:t>
            </a:r>
            <a:r>
              <a:rPr lang="en-US" dirty="0" smtClean="0"/>
              <a:t>:</a:t>
            </a:r>
            <a:endParaRPr lang="sr-Latn-BA" dirty="0" smtClean="0"/>
          </a:p>
          <a:p>
            <a:pPr algn="just">
              <a:buNone/>
            </a:pPr>
            <a:r>
              <a:rPr lang="en-US" dirty="0" smtClean="0"/>
              <a:t>•</a:t>
            </a:r>
            <a:r>
              <a:rPr lang="sr-Latn-BA" dirty="0" smtClean="0"/>
              <a:t> </a:t>
            </a:r>
            <a:r>
              <a:rPr lang="en-US" dirty="0" err="1" smtClean="0"/>
              <a:t>Fizičko</a:t>
            </a:r>
            <a:r>
              <a:rPr lang="en-US" dirty="0" smtClean="0"/>
              <a:t> </a:t>
            </a:r>
            <a:r>
              <a:rPr lang="en-US" dirty="0" err="1" smtClean="0"/>
              <a:t>zdravlje</a:t>
            </a:r>
            <a:r>
              <a:rPr lang="en-US" dirty="0" smtClean="0"/>
              <a:t> – </a:t>
            </a:r>
            <a:r>
              <a:rPr lang="en-US" dirty="0" err="1" smtClean="0"/>
              <a:t>odražava</a:t>
            </a:r>
            <a:r>
              <a:rPr lang="en-US" dirty="0" smtClean="0"/>
              <a:t> </a:t>
            </a:r>
            <a:r>
              <a:rPr lang="en-US" dirty="0" err="1" smtClean="0"/>
              <a:t>mehaničko</a:t>
            </a:r>
            <a:r>
              <a:rPr lang="en-US" dirty="0" smtClean="0"/>
              <a:t> </a:t>
            </a:r>
            <a:r>
              <a:rPr lang="en-US" dirty="0" err="1" smtClean="0"/>
              <a:t>funkcionisanje</a:t>
            </a:r>
            <a:r>
              <a:rPr lang="en-US" dirty="0" smtClean="0"/>
              <a:t> </a:t>
            </a:r>
            <a:r>
              <a:rPr lang="en-US" dirty="0" err="1" smtClean="0"/>
              <a:t>tela</a:t>
            </a:r>
            <a:r>
              <a:rPr lang="sr-Latn-BA" dirty="0" smtClean="0"/>
              <a:t>;</a:t>
            </a:r>
            <a:endParaRPr lang="sr-Latn-BA" dirty="0" smtClean="0"/>
          </a:p>
          <a:p>
            <a:pPr algn="just">
              <a:buNone/>
            </a:pPr>
            <a:r>
              <a:rPr lang="en-US" dirty="0" smtClean="0"/>
              <a:t>•</a:t>
            </a:r>
            <a:r>
              <a:rPr lang="sr-Latn-BA" dirty="0" smtClean="0"/>
              <a:t> </a:t>
            </a:r>
            <a:r>
              <a:rPr lang="en-US" dirty="0" err="1" smtClean="0"/>
              <a:t>Mentalno</a:t>
            </a:r>
            <a:r>
              <a:rPr lang="en-US" dirty="0" smtClean="0"/>
              <a:t> </a:t>
            </a:r>
            <a:r>
              <a:rPr lang="en-US" dirty="0" err="1" smtClean="0"/>
              <a:t>zdravlje</a:t>
            </a:r>
            <a:r>
              <a:rPr lang="en-US" dirty="0" smtClean="0"/>
              <a:t> – </a:t>
            </a:r>
            <a:r>
              <a:rPr lang="en-US" dirty="0" err="1" smtClean="0"/>
              <a:t>odražava</a:t>
            </a:r>
            <a:r>
              <a:rPr lang="en-US" dirty="0" smtClean="0"/>
              <a:t> </a:t>
            </a:r>
            <a:r>
              <a:rPr lang="en-US" dirty="0" err="1" smtClean="0"/>
              <a:t>sposobnost</a:t>
            </a:r>
            <a:r>
              <a:rPr lang="en-US" dirty="0" smtClean="0"/>
              <a:t> </a:t>
            </a:r>
            <a:r>
              <a:rPr lang="en-US" dirty="0" err="1" smtClean="0"/>
              <a:t>jasnog</a:t>
            </a:r>
            <a:r>
              <a:rPr lang="en-US" dirty="0" smtClean="0"/>
              <a:t> </a:t>
            </a:r>
            <a:r>
              <a:rPr lang="en-US" dirty="0" err="1" smtClean="0"/>
              <a:t>mišljenja</a:t>
            </a:r>
            <a:r>
              <a:rPr lang="sr-Latn-BA" dirty="0" smtClean="0"/>
              <a:t>;</a:t>
            </a:r>
            <a:r>
              <a:rPr lang="en-US" dirty="0" smtClean="0"/>
              <a:t> </a:t>
            </a:r>
            <a:endParaRPr lang="sr-Latn-BA" dirty="0" smtClean="0"/>
          </a:p>
          <a:p>
            <a:pPr algn="just">
              <a:buNone/>
            </a:pPr>
            <a:r>
              <a:rPr lang="en-US" dirty="0" smtClean="0"/>
              <a:t>•</a:t>
            </a:r>
            <a:r>
              <a:rPr lang="en-US" dirty="0" err="1" smtClean="0"/>
              <a:t>Emocionalno</a:t>
            </a:r>
            <a:r>
              <a:rPr lang="en-US" dirty="0" smtClean="0"/>
              <a:t> </a:t>
            </a:r>
            <a:r>
              <a:rPr lang="en-US" dirty="0" err="1" smtClean="0"/>
              <a:t>zdravlje</a:t>
            </a:r>
            <a:r>
              <a:rPr lang="en-US" dirty="0" smtClean="0"/>
              <a:t> – </a:t>
            </a:r>
            <a:r>
              <a:rPr lang="en-US" dirty="0" err="1" smtClean="0"/>
              <a:t>omogućava</a:t>
            </a:r>
            <a:r>
              <a:rPr lang="en-US" dirty="0" smtClean="0"/>
              <a:t> </a:t>
            </a:r>
            <a:r>
              <a:rPr lang="en-US" dirty="0" err="1" smtClean="0"/>
              <a:t>da</a:t>
            </a:r>
            <a:r>
              <a:rPr lang="en-US" dirty="0" smtClean="0"/>
              <a:t> se </a:t>
            </a:r>
            <a:r>
              <a:rPr lang="en-US" dirty="0" err="1" smtClean="0"/>
              <a:t>prepoznaju</a:t>
            </a:r>
            <a:r>
              <a:rPr lang="en-US" dirty="0" smtClean="0"/>
              <a:t> </a:t>
            </a:r>
            <a:r>
              <a:rPr lang="en-US" dirty="0" err="1" smtClean="0"/>
              <a:t>i</a:t>
            </a:r>
            <a:r>
              <a:rPr lang="en-US" dirty="0" smtClean="0"/>
              <a:t> </a:t>
            </a:r>
            <a:r>
              <a:rPr lang="en-US" dirty="0" err="1" smtClean="0"/>
              <a:t>adekvatno</a:t>
            </a:r>
            <a:r>
              <a:rPr lang="en-US" dirty="0" smtClean="0"/>
              <a:t> </a:t>
            </a:r>
            <a:r>
              <a:rPr lang="en-US" dirty="0" err="1" smtClean="0"/>
              <a:t>ispolje</a:t>
            </a:r>
            <a:r>
              <a:rPr lang="en-US" dirty="0" smtClean="0"/>
              <a:t> </a:t>
            </a:r>
            <a:r>
              <a:rPr lang="en-US" dirty="0" err="1" smtClean="0"/>
              <a:t>emocije</a:t>
            </a:r>
            <a:r>
              <a:rPr lang="en-US" dirty="0" smtClean="0"/>
              <a:t>, </a:t>
            </a:r>
            <a:r>
              <a:rPr lang="en-US" dirty="0" err="1" smtClean="0"/>
              <a:t>što</a:t>
            </a:r>
            <a:r>
              <a:rPr lang="en-US" dirty="0" smtClean="0"/>
              <a:t> </a:t>
            </a:r>
            <a:r>
              <a:rPr lang="en-US" dirty="0" err="1" smtClean="0"/>
              <a:t>podrazumeva</a:t>
            </a:r>
            <a:r>
              <a:rPr lang="en-US" dirty="0" smtClean="0"/>
              <a:t> </a:t>
            </a:r>
            <a:r>
              <a:rPr lang="en-US" dirty="0" err="1" smtClean="0"/>
              <a:t>i</a:t>
            </a:r>
            <a:r>
              <a:rPr lang="en-US" dirty="0" smtClean="0"/>
              <a:t> </a:t>
            </a:r>
            <a:r>
              <a:rPr lang="en-US" dirty="0" err="1" smtClean="0"/>
              <a:t>adekvatno</a:t>
            </a:r>
            <a:r>
              <a:rPr lang="en-US" dirty="0" smtClean="0"/>
              <a:t> </a:t>
            </a:r>
            <a:r>
              <a:rPr lang="en-US" dirty="0" err="1" smtClean="0"/>
              <a:t>reagovanje</a:t>
            </a:r>
            <a:r>
              <a:rPr lang="en-US" dirty="0" smtClean="0"/>
              <a:t> </a:t>
            </a:r>
            <a:r>
              <a:rPr lang="en-US" dirty="0" err="1" smtClean="0"/>
              <a:t>na</a:t>
            </a:r>
            <a:r>
              <a:rPr lang="en-US" dirty="0" smtClean="0"/>
              <a:t> </a:t>
            </a:r>
            <a:r>
              <a:rPr lang="en-US" dirty="0" err="1" smtClean="0"/>
              <a:t>stres</a:t>
            </a:r>
            <a:r>
              <a:rPr lang="sr-Latn-BA" dirty="0" smtClean="0"/>
              <a:t>;</a:t>
            </a:r>
            <a:endParaRPr lang="sr-Latn-BA" dirty="0" smtClean="0"/>
          </a:p>
          <a:p>
            <a:pPr algn="just">
              <a:buNone/>
            </a:pPr>
            <a:r>
              <a:rPr lang="en-US" dirty="0" smtClean="0"/>
              <a:t>•</a:t>
            </a:r>
            <a:r>
              <a:rPr lang="en-US" dirty="0" err="1" smtClean="0"/>
              <a:t>Socijalno</a:t>
            </a:r>
            <a:r>
              <a:rPr lang="en-US" dirty="0" smtClean="0"/>
              <a:t> </a:t>
            </a:r>
            <a:r>
              <a:rPr lang="en-US" dirty="0" err="1" smtClean="0"/>
              <a:t>zdravlje</a:t>
            </a:r>
            <a:r>
              <a:rPr lang="en-US" dirty="0" smtClean="0"/>
              <a:t>- </a:t>
            </a:r>
            <a:r>
              <a:rPr lang="en-US" dirty="0" err="1" smtClean="0"/>
              <a:t>označava</a:t>
            </a:r>
            <a:r>
              <a:rPr lang="en-US" dirty="0" smtClean="0"/>
              <a:t> </a:t>
            </a:r>
            <a:r>
              <a:rPr lang="en-US" dirty="0" err="1" smtClean="0"/>
              <a:t>sposobnost</a:t>
            </a:r>
            <a:r>
              <a:rPr lang="en-US" dirty="0" smtClean="0"/>
              <a:t> </a:t>
            </a:r>
            <a:r>
              <a:rPr lang="en-US" dirty="0" err="1" smtClean="0"/>
              <a:t>uspostavljanja</a:t>
            </a:r>
            <a:r>
              <a:rPr lang="en-US" dirty="0" smtClean="0"/>
              <a:t> </a:t>
            </a:r>
            <a:r>
              <a:rPr lang="en-US" dirty="0" err="1" smtClean="0"/>
              <a:t>i</a:t>
            </a:r>
            <a:r>
              <a:rPr lang="en-US" dirty="0" smtClean="0"/>
              <a:t> </a:t>
            </a:r>
            <a:r>
              <a:rPr lang="en-US" dirty="0" err="1" smtClean="0"/>
              <a:t>održavanja</a:t>
            </a:r>
            <a:r>
              <a:rPr lang="en-US" dirty="0" smtClean="0"/>
              <a:t> </a:t>
            </a:r>
            <a:r>
              <a:rPr lang="en-US" dirty="0" err="1" smtClean="0"/>
              <a:t>socijalnih</a:t>
            </a:r>
            <a:r>
              <a:rPr lang="en-US" dirty="0" smtClean="0"/>
              <a:t> </a:t>
            </a:r>
            <a:r>
              <a:rPr lang="en-US" dirty="0" err="1" smtClean="0"/>
              <a:t>kontakata</a:t>
            </a:r>
            <a:r>
              <a:rPr lang="en-US" dirty="0" smtClean="0"/>
              <a:t> </a:t>
            </a:r>
            <a:r>
              <a:rPr lang="en-US" dirty="0" err="1" smtClean="0"/>
              <a:t>sa</a:t>
            </a:r>
            <a:r>
              <a:rPr lang="en-US" dirty="0" smtClean="0"/>
              <a:t> </a:t>
            </a:r>
            <a:r>
              <a:rPr lang="en-US" dirty="0" err="1" smtClean="0"/>
              <a:t>ljudima</a:t>
            </a:r>
            <a:r>
              <a:rPr lang="sr-Latn-BA" dirty="0" smtClean="0"/>
              <a:t>;</a:t>
            </a:r>
            <a:endParaRPr lang="sr-Latn-BA" dirty="0" smtClean="0"/>
          </a:p>
          <a:p>
            <a:pPr algn="just">
              <a:buNone/>
            </a:pPr>
            <a:r>
              <a:rPr lang="en-US" dirty="0" smtClean="0"/>
              <a:t>•</a:t>
            </a:r>
            <a:r>
              <a:rPr lang="en-US" dirty="0" err="1" smtClean="0"/>
              <a:t>Zdravlje</a:t>
            </a:r>
            <a:r>
              <a:rPr lang="en-US" dirty="0" smtClean="0"/>
              <a:t> </a:t>
            </a:r>
            <a:r>
              <a:rPr lang="en-US" dirty="0" err="1" smtClean="0"/>
              <a:t>zajednice</a:t>
            </a:r>
            <a:r>
              <a:rPr lang="en-US" dirty="0" smtClean="0"/>
              <a:t> – </a:t>
            </a:r>
            <a:r>
              <a:rPr lang="en-US" dirty="0" err="1" smtClean="0"/>
              <a:t>kojim</a:t>
            </a:r>
            <a:r>
              <a:rPr lang="en-US" dirty="0" smtClean="0"/>
              <a:t> se </a:t>
            </a:r>
            <a:r>
              <a:rPr lang="en-US" dirty="0" err="1" smtClean="0"/>
              <a:t>ističe</a:t>
            </a:r>
            <a:r>
              <a:rPr lang="en-US" dirty="0" smtClean="0"/>
              <a:t> </a:t>
            </a:r>
            <a:r>
              <a:rPr lang="en-US" dirty="0" err="1" smtClean="0"/>
              <a:t>neraskidiva</a:t>
            </a:r>
            <a:r>
              <a:rPr lang="en-US" dirty="0" smtClean="0"/>
              <a:t> </a:t>
            </a:r>
            <a:r>
              <a:rPr lang="en-US" dirty="0" err="1" smtClean="0"/>
              <a:t>veza</a:t>
            </a:r>
            <a:r>
              <a:rPr lang="en-US" dirty="0" smtClean="0"/>
              <a:t> </a:t>
            </a:r>
            <a:r>
              <a:rPr lang="en-US" dirty="0" err="1" smtClean="0"/>
              <a:t>individualnog</a:t>
            </a:r>
            <a:r>
              <a:rPr lang="en-US" dirty="0" smtClean="0"/>
              <a:t> </a:t>
            </a:r>
            <a:r>
              <a:rPr lang="en-US" dirty="0" err="1" smtClean="0"/>
              <a:t>zdravlja</a:t>
            </a:r>
            <a:r>
              <a:rPr lang="en-US" dirty="0" smtClean="0"/>
              <a:t> </a:t>
            </a:r>
            <a:r>
              <a:rPr lang="en-US" dirty="0" err="1" smtClean="0"/>
              <a:t>i</a:t>
            </a:r>
            <a:r>
              <a:rPr lang="en-US" dirty="0" smtClean="0"/>
              <a:t> </a:t>
            </a:r>
            <a:r>
              <a:rPr lang="en-US" dirty="0" err="1" smtClean="0"/>
              <a:t>svega</a:t>
            </a:r>
            <a:r>
              <a:rPr lang="en-US" dirty="0" smtClean="0"/>
              <a:t> </a:t>
            </a:r>
            <a:r>
              <a:rPr lang="en-US" dirty="0" err="1" smtClean="0"/>
              <a:t>onoga</a:t>
            </a:r>
            <a:r>
              <a:rPr lang="en-US" dirty="0" smtClean="0"/>
              <a:t> </a:t>
            </a:r>
            <a:r>
              <a:rPr lang="en-US" dirty="0" err="1" smtClean="0"/>
              <a:t>što</a:t>
            </a:r>
            <a:r>
              <a:rPr lang="en-US" dirty="0" smtClean="0"/>
              <a:t> </a:t>
            </a:r>
            <a:r>
              <a:rPr lang="en-US" dirty="0" err="1" smtClean="0"/>
              <a:t>nas</a:t>
            </a:r>
            <a:r>
              <a:rPr lang="en-US" dirty="0" smtClean="0"/>
              <a:t> </a:t>
            </a:r>
            <a:r>
              <a:rPr lang="en-US" dirty="0" err="1" smtClean="0"/>
              <a:t>okružuje</a:t>
            </a:r>
            <a:r>
              <a:rPr lang="sr-Latn-BA" dirty="0" smtClean="0"/>
              <a: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2800" dirty="0" smtClean="0"/>
              <a:t>CILJEVI SZO</a:t>
            </a:r>
            <a:endParaRPr lang="en-US" sz="2800" dirty="0"/>
          </a:p>
        </p:txBody>
      </p:sp>
      <p:sp>
        <p:nvSpPr>
          <p:cNvPr id="3" name="Content Placeholder 2"/>
          <p:cNvSpPr>
            <a:spLocks noGrp="1"/>
          </p:cNvSpPr>
          <p:nvPr>
            <p:ph sz="quarter" idx="1"/>
          </p:nvPr>
        </p:nvSpPr>
        <p:spPr/>
        <p:txBody>
          <a:bodyPr>
            <a:normAutofit fontScale="92500" lnSpcReduction="10000"/>
          </a:bodyPr>
          <a:lstStyle/>
          <a:p>
            <a:pPr algn="just"/>
            <a:r>
              <a:rPr lang="sr-Latn-BA" dirty="0" smtClean="0"/>
              <a:t>Postizanje maksimalnog zdravstvenog </a:t>
            </a:r>
            <a:r>
              <a:rPr lang="sr-Latn-BA" dirty="0" smtClean="0"/>
              <a:t>standarda, </a:t>
            </a:r>
            <a:r>
              <a:rPr lang="sr-Latn-BA" dirty="0" smtClean="0"/>
              <a:t>kao osnovno pravo svakog čoveka.</a:t>
            </a:r>
          </a:p>
          <a:p>
            <a:pPr algn="just"/>
            <a:r>
              <a:rPr lang="sr-Latn-BA" dirty="0" smtClean="0"/>
              <a:t>Postizanje najvišeg nivoa zdravlja za sve ljude na svetu, koje podrazumeva redukciju mortaliteta i promovisanje aktivnosti na unapređenju zdravlja.</a:t>
            </a:r>
          </a:p>
          <a:p>
            <a:pPr algn="just"/>
            <a:r>
              <a:rPr lang="sr-Latn-BA" dirty="0" smtClean="0"/>
              <a:t>Definisanje predloga za unapređenje zdravstvenog stanja stanovništva. S tim u </a:t>
            </a:r>
            <a:r>
              <a:rPr lang="sr-Latn-BA" dirty="0" smtClean="0"/>
              <a:t>vezi, </a:t>
            </a:r>
            <a:r>
              <a:rPr lang="sr-Latn-BA" dirty="0" smtClean="0"/>
              <a:t>ključna područja rada SZO se tiču zdravstvene politike, reforme sistema zdravstvenog osiguranja, širenja informacija i znanja, sprovođenja stručnih programa, pružanje humanitarne pomoći i slično.</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smtClean="0"/>
              <a:t/>
            </a:r>
            <a:br>
              <a:rPr lang="en-US" sz="2800" dirty="0" smtClean="0"/>
            </a:br>
            <a:r>
              <a:rPr lang="sr-Latn-BA" sz="2200" dirty="0" smtClean="0"/>
              <a:t>OSNOVNE KARAKTERISTIKE SVETSKOG ZDRAVSTVENOG OSIGURANJA</a:t>
            </a:r>
            <a:endParaRPr lang="en-US" sz="2200" dirty="0"/>
          </a:p>
        </p:txBody>
      </p:sp>
      <p:sp>
        <p:nvSpPr>
          <p:cNvPr id="3" name="Content Placeholder 2"/>
          <p:cNvSpPr>
            <a:spLocks noGrp="1"/>
          </p:cNvSpPr>
          <p:nvPr>
            <p:ph sz="quarter" idx="1"/>
          </p:nvPr>
        </p:nvSpPr>
        <p:spPr>
          <a:xfrm>
            <a:off x="152400" y="1600200"/>
            <a:ext cx="8613648" cy="4800600"/>
          </a:xfrm>
        </p:spPr>
        <p:txBody>
          <a:bodyPr>
            <a:normAutofit/>
          </a:bodyPr>
          <a:lstStyle/>
          <a:p>
            <a:pPr>
              <a:buFont typeface="Wingdings" pitchFamily="2" charset="2"/>
              <a:buChar char="q"/>
            </a:pPr>
            <a:r>
              <a:rPr lang="sr-Latn-BA" sz="2400" dirty="0" smtClean="0"/>
              <a:t>Ključna karakteristika svetskog zdravstvenog osiguranja je </a:t>
            </a:r>
            <a:r>
              <a:rPr lang="sr-Latn-BA" sz="2400" b="1" dirty="0" smtClean="0"/>
              <a:t>porast troškova</a:t>
            </a:r>
            <a:r>
              <a:rPr lang="sr-Latn-BA" sz="2400" dirty="0" smtClean="0"/>
              <a:t> koji je najčešće uzrokovan:</a:t>
            </a:r>
          </a:p>
          <a:p>
            <a:pPr>
              <a:buFont typeface="Arial" pitchFamily="34" charset="0"/>
              <a:buChar char="•"/>
            </a:pPr>
            <a:r>
              <a:rPr lang="sr-Latn-BA" sz="2400" dirty="0" smtClean="0"/>
              <a:t>Procesom intenzivnog starenja stanovništva;</a:t>
            </a:r>
          </a:p>
          <a:p>
            <a:pPr>
              <a:buFont typeface="Arial" pitchFamily="34" charset="0"/>
              <a:buChar char="•"/>
            </a:pPr>
            <a:r>
              <a:rPr lang="sr-Latn-BA" sz="2400" dirty="0" smtClean="0"/>
              <a:t>Razvojem nauke i tehnike koji su uslovili visoke troškove za veliki broj analiza;</a:t>
            </a:r>
          </a:p>
          <a:p>
            <a:pPr>
              <a:buFont typeface="Arial" pitchFamily="34" charset="0"/>
              <a:buChar char="•"/>
            </a:pPr>
            <a:r>
              <a:rPr lang="sr-Latn-BA" sz="2400" dirty="0" smtClean="0"/>
              <a:t>Pojačanje svesti stanovništva o neophodnosti zdravstvene zaštite, najćešče kao posledica višeg nivoa obrazovanja i edukacije;</a:t>
            </a:r>
          </a:p>
          <a:p>
            <a:pPr>
              <a:buFont typeface="Arial" pitchFamily="34" charset="0"/>
              <a:buChar char="•"/>
            </a:pPr>
            <a:r>
              <a:rPr lang="sr-Latn-BA" sz="2400" dirty="0" smtClean="0"/>
              <a:t>Pojava novih bolesti koje uzrokuju nova istraživanja. </a:t>
            </a:r>
          </a:p>
          <a:p>
            <a:pPr>
              <a:buFont typeface="Wingdings" pitchFamily="2" charset="2"/>
              <a:buChar char="q"/>
            </a:pPr>
            <a:endParaRPr lang="sr-Latn-BA" sz="2400" dirty="0" smtClean="0"/>
          </a:p>
          <a:p>
            <a:pPr>
              <a:buNone/>
            </a:pPr>
            <a:endParaRPr lang="sr-Latn-BA" sz="2400" dirty="0" smtClean="0"/>
          </a:p>
          <a:p>
            <a:pPr>
              <a:buNone/>
            </a:pPr>
            <a:endParaRPr lang="en-US"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2800" dirty="0" smtClean="0"/>
              <a:t>FAKTORI ZDRAVLJA</a:t>
            </a:r>
            <a:endParaRPr lang="en-US" sz="2800" dirty="0"/>
          </a:p>
        </p:txBody>
      </p:sp>
      <p:sp>
        <p:nvSpPr>
          <p:cNvPr id="3" name="Content Placeholder 2"/>
          <p:cNvSpPr>
            <a:spLocks noGrp="1"/>
          </p:cNvSpPr>
          <p:nvPr>
            <p:ph sz="quarter" idx="1"/>
          </p:nvPr>
        </p:nvSpPr>
        <p:spPr/>
        <p:txBody>
          <a:bodyPr>
            <a:normAutofit/>
          </a:bodyPr>
          <a:lstStyle/>
          <a:p>
            <a:pPr algn="just">
              <a:buNone/>
            </a:pPr>
            <a:r>
              <a:rPr lang="sr-Latn-BA" dirty="0" smtClean="0"/>
              <a:t>   </a:t>
            </a:r>
            <a:r>
              <a:rPr lang="vi-VN" sz="2400" dirty="0" smtClean="0"/>
              <a:t>Faktori koji utiču na zdravlje su mnogobrojni i raznovrsni, a u osnovi se mogu podeliti na: </a:t>
            </a:r>
            <a:endParaRPr lang="sr-Latn-BA" sz="2400" dirty="0" smtClean="0">
              <a:latin typeface="Tw Cen MT" pitchFamily="34" charset="0"/>
            </a:endParaRPr>
          </a:p>
          <a:p>
            <a:pPr algn="just">
              <a:buFont typeface="Wingdings" pitchFamily="2" charset="2"/>
              <a:buChar char="Ø"/>
            </a:pPr>
            <a:r>
              <a:rPr lang="vi-VN" sz="2400" b="1" dirty="0" smtClean="0"/>
              <a:t>endogene</a:t>
            </a:r>
            <a:r>
              <a:rPr lang="vi-VN" sz="2400" dirty="0" smtClean="0"/>
              <a:t> (faktore nasleđa) i </a:t>
            </a:r>
            <a:endParaRPr lang="sr-Latn-BA" sz="2400" dirty="0" smtClean="0">
              <a:latin typeface="Tw Cen MT" pitchFamily="34" charset="0"/>
            </a:endParaRPr>
          </a:p>
          <a:p>
            <a:pPr algn="just">
              <a:buFont typeface="Wingdings" pitchFamily="2" charset="2"/>
              <a:buChar char="Ø"/>
            </a:pPr>
            <a:r>
              <a:rPr lang="vi-VN" sz="2400" b="1" dirty="0" smtClean="0"/>
              <a:t>egzogene</a:t>
            </a:r>
            <a:r>
              <a:rPr lang="vi-VN" sz="2400" dirty="0" smtClean="0"/>
              <a:t> </a:t>
            </a:r>
            <a:endParaRPr lang="sr-Latn-BA" sz="2400" dirty="0" smtClean="0">
              <a:latin typeface="Tw Cen MT" pitchFamily="34" charset="0"/>
            </a:endParaRPr>
          </a:p>
          <a:p>
            <a:pPr algn="just">
              <a:buFont typeface="Arial" pitchFamily="34" charset="0"/>
              <a:buChar char="•"/>
            </a:pPr>
            <a:r>
              <a:rPr lang="vi-VN" sz="2400" dirty="0" smtClean="0"/>
              <a:t>socio-ekonomski</a:t>
            </a:r>
            <a:r>
              <a:rPr lang="sr-Latn-BA" sz="2400" dirty="0" smtClean="0">
                <a:latin typeface="Tw Cen MT" pitchFamily="34" charset="0"/>
              </a:rPr>
              <a:t> (obrazovanje, resursi, sredina..)</a:t>
            </a:r>
            <a:r>
              <a:rPr lang="vi-VN" sz="2400" dirty="0" smtClean="0"/>
              <a:t>, </a:t>
            </a:r>
            <a:endParaRPr lang="sr-Latn-BA" sz="2400" dirty="0" smtClean="0">
              <a:latin typeface="Tw Cen MT" pitchFamily="34" charset="0"/>
            </a:endParaRPr>
          </a:p>
          <a:p>
            <a:pPr algn="just">
              <a:buFont typeface="Arial" pitchFamily="34" charset="0"/>
              <a:buChar char="•"/>
            </a:pPr>
            <a:r>
              <a:rPr lang="vi-VN" sz="2400" dirty="0" smtClean="0"/>
              <a:t>socio</a:t>
            </a:r>
            <a:r>
              <a:rPr lang="sr-Latn-BA" sz="2400" dirty="0" smtClean="0">
                <a:latin typeface="Tw Cen MT" pitchFamily="34" charset="0"/>
              </a:rPr>
              <a:t>-</a:t>
            </a:r>
            <a:r>
              <a:rPr lang="vi-VN" sz="2400" dirty="0" smtClean="0"/>
              <a:t>kulturni</a:t>
            </a:r>
            <a:r>
              <a:rPr lang="sr-Latn-BA" sz="2400" dirty="0" smtClean="0">
                <a:latin typeface="Tw Cen MT" pitchFamily="34" charset="0"/>
              </a:rPr>
              <a:t> (porodica, škola, radno mesto...)</a:t>
            </a:r>
            <a:r>
              <a:rPr lang="vi-VN" sz="2400" dirty="0" smtClean="0"/>
              <a:t>, </a:t>
            </a:r>
            <a:endParaRPr lang="sr-Latn-BA" sz="2400" dirty="0" smtClean="0">
              <a:latin typeface="Tw Cen MT" pitchFamily="34" charset="0"/>
            </a:endParaRPr>
          </a:p>
          <a:p>
            <a:pPr algn="just">
              <a:buFont typeface="Arial" pitchFamily="34" charset="0"/>
              <a:buChar char="•"/>
            </a:pPr>
            <a:r>
              <a:rPr lang="vi-VN" sz="2400" dirty="0" smtClean="0"/>
              <a:t>stil života</a:t>
            </a:r>
            <a:r>
              <a:rPr lang="sr-Latn-BA" sz="2400" dirty="0" smtClean="0">
                <a:latin typeface="Tw Cen MT" pitchFamily="34" charset="0"/>
              </a:rPr>
              <a:t> (način ishrane, rekreacija, odmor, stres..) </a:t>
            </a:r>
          </a:p>
          <a:p>
            <a:pPr algn="just">
              <a:buFont typeface="Arial" pitchFamily="34" charset="0"/>
              <a:buChar char="•"/>
            </a:pPr>
            <a:r>
              <a:rPr lang="vi-VN" sz="2400" dirty="0" smtClean="0"/>
              <a:t>fizičko-biološka sredina</a:t>
            </a:r>
            <a:r>
              <a:rPr lang="sr-Latn-BA" sz="2400" dirty="0" smtClean="0">
                <a:latin typeface="Tw Cen MT" pitchFamily="34" charset="0"/>
              </a:rPr>
              <a:t> (voda, vazduh hrana..)</a:t>
            </a:r>
            <a:r>
              <a:rPr lang="vi-VN" sz="2400" dirty="0" smtClean="0"/>
              <a:t>.</a:t>
            </a:r>
            <a:endParaRPr lang="sr-Latn-BA" sz="2400" dirty="0" smtClean="0">
              <a:latin typeface="Tw Cen MT" pitchFamily="34" charset="0"/>
            </a:endParaRPr>
          </a:p>
          <a:p>
            <a:pPr algn="just">
              <a:buFont typeface="Wingdings" pitchFamily="2" charset="2"/>
              <a:buChar char="Ø"/>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2400" dirty="0" smtClean="0"/>
              <a:t>REFORMA ZDRAVSTVENOG OSIGURANJA</a:t>
            </a:r>
            <a:endParaRPr lang="en-US" sz="2400" dirty="0"/>
          </a:p>
        </p:txBody>
      </p:sp>
      <p:sp>
        <p:nvSpPr>
          <p:cNvPr id="3" name="Content Placeholder 2"/>
          <p:cNvSpPr>
            <a:spLocks noGrp="1"/>
          </p:cNvSpPr>
          <p:nvPr>
            <p:ph sz="quarter" idx="1"/>
          </p:nvPr>
        </p:nvSpPr>
        <p:spPr>
          <a:xfrm>
            <a:off x="612648" y="1600200"/>
            <a:ext cx="8153400" cy="4953000"/>
          </a:xfrm>
        </p:spPr>
        <p:txBody>
          <a:bodyPr>
            <a:normAutofit lnSpcReduction="10000"/>
          </a:bodyPr>
          <a:lstStyle/>
          <a:p>
            <a:pPr algn="just">
              <a:buFont typeface="Wingdings" pitchFamily="2" charset="2"/>
              <a:buChar char="§"/>
            </a:pPr>
            <a:r>
              <a:rPr lang="sr-Latn-BA" dirty="0" smtClean="0"/>
              <a:t>Prema izveštajima SZO sve zemlje sveta nalaze se u nekoj od faza sprovođenja reformi zdravstvenog osiguranja. </a:t>
            </a:r>
          </a:p>
          <a:p>
            <a:pPr algn="just">
              <a:buFont typeface="Wingdings" pitchFamily="2" charset="2"/>
              <a:buChar char="§"/>
            </a:pPr>
            <a:r>
              <a:rPr lang="sr-Latn-BA" dirty="0" smtClean="0"/>
              <a:t>Prisutni problemi su u strukturi populacije, ekonomskom i socijalnom sektoru, naučnom i tehnološkom razvoju i slično.</a:t>
            </a:r>
          </a:p>
          <a:p>
            <a:pPr algn="just">
              <a:buFont typeface="Wingdings" pitchFamily="2" charset="2"/>
              <a:buChar char="§"/>
            </a:pPr>
            <a:r>
              <a:rPr lang="sr-Latn-BA" dirty="0" smtClean="0"/>
              <a:t>Segmenti koji su predmet reformi odnose se na:</a:t>
            </a:r>
          </a:p>
          <a:p>
            <a:pPr algn="just">
              <a:buFont typeface="Wingdings" pitchFamily="2" charset="2"/>
              <a:buChar char="Ø"/>
            </a:pPr>
            <a:r>
              <a:rPr lang="sr-Latn-BA" dirty="0" smtClean="0"/>
              <a:t>Finansiranje zdravstvenog </a:t>
            </a:r>
            <a:r>
              <a:rPr lang="sr-Latn-BA" dirty="0" smtClean="0"/>
              <a:t>osiguranja;</a:t>
            </a:r>
            <a:endParaRPr lang="sr-Latn-BA" dirty="0" smtClean="0"/>
          </a:p>
          <a:p>
            <a:pPr algn="just">
              <a:buFont typeface="Wingdings" pitchFamily="2" charset="2"/>
              <a:buChar char="Ø"/>
            </a:pPr>
            <a:r>
              <a:rPr lang="sr-Latn-BA" dirty="0" smtClean="0"/>
              <a:t>Način alokacije </a:t>
            </a:r>
            <a:r>
              <a:rPr lang="sr-Latn-BA" dirty="0" smtClean="0"/>
              <a:t>resursa;</a:t>
            </a:r>
            <a:endParaRPr lang="sr-Latn-BA" dirty="0" smtClean="0"/>
          </a:p>
          <a:p>
            <a:pPr algn="just">
              <a:buFont typeface="Wingdings" pitchFamily="2" charset="2"/>
              <a:buChar char="Ø"/>
            </a:pPr>
            <a:r>
              <a:rPr lang="sr-Latn-BA" dirty="0" smtClean="0"/>
              <a:t>Organizaciju zdravstvene </a:t>
            </a:r>
            <a:r>
              <a:rPr lang="sr-Latn-BA" dirty="0" smtClean="0"/>
              <a:t>zaštite.</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sz="2400" dirty="0" smtClean="0"/>
              <a:t>NEMAČKI SISTEM ZDRAVSTVENOG OSIGURANJA</a:t>
            </a:r>
            <a:endParaRPr lang="en-US" sz="2200" dirty="0"/>
          </a:p>
        </p:txBody>
      </p:sp>
      <p:sp>
        <p:nvSpPr>
          <p:cNvPr id="3" name="Content Placeholder 2"/>
          <p:cNvSpPr>
            <a:spLocks noGrp="1"/>
          </p:cNvSpPr>
          <p:nvPr>
            <p:ph sz="quarter" idx="1"/>
          </p:nvPr>
        </p:nvSpPr>
        <p:spPr>
          <a:xfrm>
            <a:off x="228600" y="1600200"/>
            <a:ext cx="8537448" cy="4800600"/>
          </a:xfrm>
        </p:spPr>
        <p:txBody>
          <a:bodyPr>
            <a:normAutofit/>
          </a:bodyPr>
          <a:lstStyle/>
          <a:p>
            <a:pPr algn="just">
              <a:buFont typeface="Wingdings" pitchFamily="2" charset="2"/>
              <a:buChar char="§"/>
            </a:pPr>
            <a:r>
              <a:rPr lang="sr-Latn-CS" sz="2800" dirty="0" smtClean="0"/>
              <a:t>Zdravstveno osiguranje Nemačke je bazirano na dva nivoa, i to: nivo socijalnog zdravstvenog osiguranja (osnovno obavezno osiguranje) i privatno zdravstveno osiguranje (najčešće kao dopunsko osiguranje).</a:t>
            </a:r>
          </a:p>
          <a:p>
            <a:pPr algn="just">
              <a:buFont typeface="Wingdings" pitchFamily="2" charset="2"/>
              <a:buChar char="§"/>
            </a:pPr>
            <a:r>
              <a:rPr lang="sr-Latn-CS" sz="2800" dirty="0" smtClean="0"/>
              <a:t>Zdravstvenim osiguranjem upravlja Ministarstvo zdravlja i socijalne sigurnosti.</a:t>
            </a:r>
          </a:p>
          <a:p>
            <a:pPr algn="just">
              <a:buFont typeface="Wingdings" pitchFamily="2" charset="2"/>
              <a:buChar char="§"/>
            </a:pPr>
            <a:r>
              <a:rPr lang="sr-Latn-CS" sz="2800" dirty="0" smtClean="0"/>
              <a:t>Premije za dopunsko zdravstveno osiguranje se utvrđuju u odnosu na odgovarajući rizik. Često se premija zaključuje uz franšizu sa ciljem uticaja na savesnije ponašanje osiguranika.</a:t>
            </a:r>
          </a:p>
          <a:p>
            <a:pPr algn="just">
              <a:buFont typeface="Wingdings" pitchFamily="2" charset="2"/>
              <a:buChar char="§"/>
            </a:pPr>
            <a:endParaRPr lang="sr-Latn-CS" sz="2800" dirty="0" smtClean="0"/>
          </a:p>
          <a:p>
            <a:pPr algn="just">
              <a:buFont typeface="Wingdings" pitchFamily="2" charset="2"/>
              <a:buChar char="§"/>
            </a:pPr>
            <a:endParaRPr lang="en-US" sz="2800" dirty="0" smtClean="0"/>
          </a:p>
          <a:p>
            <a:pPr algn="just"/>
            <a:endParaRPr lang="sr-Latn-RS" i="1"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2800" dirty="0" smtClean="0"/>
              <a:t>ZDRAVSTVENO OSIGURANJE U SAD</a:t>
            </a:r>
            <a:endParaRPr lang="en-US" sz="2800" dirty="0"/>
          </a:p>
        </p:txBody>
      </p:sp>
      <p:sp>
        <p:nvSpPr>
          <p:cNvPr id="3" name="Content Placeholder 2"/>
          <p:cNvSpPr>
            <a:spLocks noGrp="1"/>
          </p:cNvSpPr>
          <p:nvPr>
            <p:ph sz="quarter" idx="1"/>
          </p:nvPr>
        </p:nvSpPr>
        <p:spPr/>
        <p:txBody>
          <a:bodyPr>
            <a:normAutofit lnSpcReduction="10000"/>
          </a:bodyPr>
          <a:lstStyle/>
          <a:p>
            <a:pPr algn="just">
              <a:buFont typeface="Arial" pitchFamily="34" charset="0"/>
              <a:buChar char="•"/>
            </a:pPr>
            <a:r>
              <a:rPr lang="sr-Latn-BA" dirty="0" smtClean="0"/>
              <a:t>U SAD medicinski rizici mogu se osigurati u okviru sistema socijalnog osiguranja i dobrovoljnog zdravstvenog osiguranja.</a:t>
            </a:r>
          </a:p>
          <a:p>
            <a:pPr algn="just">
              <a:buFont typeface="Arial" pitchFamily="34" charset="0"/>
              <a:buChar char="•"/>
            </a:pPr>
            <a:r>
              <a:rPr lang="sr-Latn-BA" dirty="0" smtClean="0"/>
              <a:t>Većina radnika u ovom sistemu zdravstvenog osiguranja ima zdravstveno osiguranje preko preduzeća u kojima su zaposleni, u okviru privatnih osiguravajućih društava.</a:t>
            </a:r>
          </a:p>
          <a:p>
            <a:pPr algn="just">
              <a:buFont typeface="Arial" pitchFamily="34" charset="0"/>
              <a:buChar char="•"/>
            </a:pPr>
            <a:r>
              <a:rPr lang="sr-Latn-BA" dirty="0" smtClean="0"/>
              <a:t>Prisutne su tri vrste privatnog zdravstvenog osiguranja, i to: bolničko osiguranje, lekarsko osiguranje i hirurško osiguranje.</a:t>
            </a:r>
          </a:p>
          <a:p>
            <a:pPr algn="just">
              <a:buFont typeface="Arial" pitchFamily="34" charset="0"/>
              <a:buChar char="•"/>
            </a:pPr>
            <a:endParaRPr lang="sr-Latn-BA" dirty="0" smtClean="0"/>
          </a:p>
          <a:p>
            <a:pPr algn="just">
              <a:buFont typeface="Arial" pitchFamily="34" charset="0"/>
              <a:buChar char="•"/>
            </a:pPr>
            <a:endParaRPr lang="sr-Latn-BA" dirty="0" smtClean="0"/>
          </a:p>
          <a:p>
            <a:pPr algn="just">
              <a:buFont typeface="Arial" pitchFamily="34" charset="0"/>
              <a:buChar char="•"/>
            </a:pPr>
            <a:endParaRPr lang="sr-Latn-BA" dirty="0" smtClean="0"/>
          </a:p>
          <a:p>
            <a:pPr algn="just">
              <a:buFont typeface="Arial" pitchFamily="34" charset="0"/>
              <a:buChar char="•"/>
            </a:pPr>
            <a:endParaRPr lang="sr-Latn-BA" dirty="0" smtClean="0"/>
          </a:p>
          <a:p>
            <a:pPr algn="just">
              <a:buFont typeface="Arial" pitchFamily="34" charset="0"/>
              <a:buChar char="•"/>
            </a:pPr>
            <a:endParaRPr lang="sr-Latn-BA" dirty="0" smtClean="0"/>
          </a:p>
          <a:p>
            <a:pPr algn="just">
              <a:buFont typeface="Arial" pitchFamily="34" charset="0"/>
              <a:buChar char="•"/>
            </a:pPr>
            <a:endParaRPr lang="sr-Latn-BA" dirty="0" smtClean="0"/>
          </a:p>
          <a:p>
            <a:pPr algn="just">
              <a:buFont typeface="Arial" pitchFamily="34" charset="0"/>
              <a:buChar char="•"/>
            </a:pP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5003</TotalTime>
  <Words>1200</Words>
  <Application>Microsoft Office PowerPoint</Application>
  <PresentationFormat>On-screen Show (4:3)</PresentationFormat>
  <Paragraphs>114</Paragraphs>
  <Slides>17</Slides>
  <Notes>2</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Median</vt:lpstr>
      <vt:lpstr>SVETSKA ZDRAVSTVENA ORGANIZACIJA I SISTEMI ZDRAVSTVENOG OSIGURANJA U SVETU</vt:lpstr>
      <vt:lpstr>FORMIRANJE SVETSKE ZDRAVSTVENE ORGANIZACIJE</vt:lpstr>
      <vt:lpstr>DEFINICIJA ZDRAVLJA</vt:lpstr>
      <vt:lpstr>CILJEVI SZO</vt:lpstr>
      <vt:lpstr> OSNOVNE KARAKTERISTIKE SVETSKOG ZDRAVSTVENOG OSIGURANJA</vt:lpstr>
      <vt:lpstr>FAKTORI ZDRAVLJA</vt:lpstr>
      <vt:lpstr>REFORMA ZDRAVSTVENOG OSIGURANJA</vt:lpstr>
      <vt:lpstr>NEMAČKI SISTEM ZDRAVSTVENOG OSIGURANJA</vt:lpstr>
      <vt:lpstr>ZDRAVSTVENO OSIGURANJE U SAD</vt:lpstr>
      <vt:lpstr>Slide 10</vt:lpstr>
      <vt:lpstr>Slide 11</vt:lpstr>
      <vt:lpstr>Slide 12</vt:lpstr>
      <vt:lpstr>ZDRAVSTVENO OSIGURANJE  U HOLANDIJI</vt:lpstr>
      <vt:lpstr>Slide 14</vt:lpstr>
      <vt:lpstr>    ŠVAJCARSKI SISTEM ZDRAVSTVENOG OSIGURANJA</vt:lpstr>
      <vt:lpstr>Slide 16</vt:lpstr>
      <vt:lpstr>Slide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ULOGA BANAKA I TRŽIŠTA KAPITALA U FINANSIRANJU PROJEKATA JAVNO-PRIVATNOG PARTNERSTVA</dc:title>
  <dc:creator>Ekonomski fakultet</dc:creator>
  <cp:lastModifiedBy>toshiba</cp:lastModifiedBy>
  <cp:revision>215</cp:revision>
  <dcterms:created xsi:type="dcterms:W3CDTF">2014-04-01T08:09:23Z</dcterms:created>
  <dcterms:modified xsi:type="dcterms:W3CDTF">2019-04-26T07:13:45Z</dcterms:modified>
</cp:coreProperties>
</file>